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61" r:id="rId2"/>
    <p:sldId id="379" r:id="rId3"/>
    <p:sldId id="383" r:id="rId4"/>
    <p:sldId id="362" r:id="rId5"/>
    <p:sldId id="381" r:id="rId6"/>
    <p:sldId id="387" r:id="rId7"/>
    <p:sldId id="366" r:id="rId8"/>
    <p:sldId id="365" r:id="rId9"/>
    <p:sldId id="375" r:id="rId10"/>
    <p:sldId id="384" r:id="rId11"/>
    <p:sldId id="388" r:id="rId12"/>
    <p:sldId id="386" r:id="rId13"/>
    <p:sldId id="385" r:id="rId14"/>
    <p:sldId id="377" r:id="rId15"/>
    <p:sldId id="389" r:id="rId1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9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487C"/>
    <a:srgbClr val="092A69"/>
    <a:srgbClr val="B1A777"/>
    <a:srgbClr val="8099C6"/>
    <a:srgbClr val="002060"/>
    <a:srgbClr val="C7CEDC"/>
    <a:srgbClr val="339933"/>
    <a:srgbClr val="1F145C"/>
    <a:srgbClr val="FFFFFF"/>
    <a:srgbClr val="4D6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15" autoAdjust="0"/>
    <p:restoredTop sz="92750" autoAdjust="0"/>
  </p:normalViewPr>
  <p:slideViewPr>
    <p:cSldViewPr snapToGrid="0">
      <p:cViewPr>
        <p:scale>
          <a:sx n="100" d="100"/>
          <a:sy n="100" d="100"/>
        </p:scale>
        <p:origin x="-1620" y="-1302"/>
      </p:cViewPr>
      <p:guideLst>
        <p:guide orient="horz" pos="2092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7"/>
            <a:ext cx="2945659" cy="498055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7"/>
            <a:ext cx="2945659" cy="498055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41B5B475-C875-479A-AD7B-B26C237EE1A1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8054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8585"/>
            <a:ext cx="2945659" cy="498054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7A20128F-133C-4AED-9361-0F8B06E1F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76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006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010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010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58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130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130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7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5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29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19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3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91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61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4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90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21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35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14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35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84D56-2172-4DAB-932E-78734B0F3FEF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00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microsoft.com/office/2007/relationships/hdphoto" Target="../media/hdphoto3.wdp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22.png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20.png"/><Relationship Id="rId5" Type="http://schemas.microsoft.com/office/2007/relationships/hdphoto" Target="../media/hdphoto3.wdp"/><Relationship Id="rId10" Type="http://schemas.openxmlformats.org/officeDocument/2006/relationships/image" Target="../media/image19.png"/><Relationship Id="rId4" Type="http://schemas.openxmlformats.org/officeDocument/2006/relationships/image" Target="../media/image5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Relationship Id="rId9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9.png"/><Relationship Id="rId5" Type="http://schemas.openxmlformats.org/officeDocument/2006/relationships/image" Target="../media/image1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microsoft.com/office/2007/relationships/hdphoto" Target="../media/hdphoto3.wdp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10" Type="http://schemas.openxmlformats.org/officeDocument/2006/relationships/image" Target="../media/image17.png"/><Relationship Id="rId4" Type="http://schemas.microsoft.com/office/2007/relationships/hdphoto" Target="../media/hdphoto3.wdp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/>
              </a:gs>
              <a:gs pos="39000">
                <a:schemeClr val="bg1"/>
              </a:gs>
              <a:gs pos="0">
                <a:schemeClr val="bg1">
                  <a:lumMod val="85000"/>
                </a:schemeClr>
              </a:gs>
              <a:gs pos="8200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grpSp>
        <p:nvGrpSpPr>
          <p:cNvPr id="5" name="Shape 90"/>
          <p:cNvGrpSpPr/>
          <p:nvPr/>
        </p:nvGrpSpPr>
        <p:grpSpPr>
          <a:xfrm flipH="1">
            <a:off x="11243514" y="5992871"/>
            <a:ext cx="533198" cy="567128"/>
            <a:chOff x="6460761" y="1648918"/>
            <a:chExt cx="824459" cy="876924"/>
          </a:xfrm>
        </p:grpSpPr>
        <p:sp>
          <p:nvSpPr>
            <p:cNvPr id="6" name="Shape 91"/>
            <p:cNvSpPr/>
            <p:nvPr/>
          </p:nvSpPr>
          <p:spPr>
            <a:xfrm>
              <a:off x="6460761" y="1648918"/>
              <a:ext cx="104931" cy="82445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Shape 92"/>
            <p:cNvSpPr/>
            <p:nvPr/>
          </p:nvSpPr>
          <p:spPr>
            <a:xfrm rot="-5400000">
              <a:off x="6820525" y="2061147"/>
              <a:ext cx="104931" cy="82445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 rot="16200000">
            <a:off x="-591610" y="3862817"/>
            <a:ext cx="30091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800" dirty="0" smtClean="0">
                <a:solidFill>
                  <a:srgbClr val="092764"/>
                </a:solidFill>
                <a:latin typeface="Monda"/>
              </a:rPr>
              <a:t>eec.eaeunion.org</a:t>
            </a:r>
            <a:endParaRPr lang="ru-RU" sz="1200" spc="800" dirty="0">
              <a:solidFill>
                <a:srgbClr val="092764"/>
              </a:solidFill>
              <a:latin typeface="Monda"/>
            </a:endParaRPr>
          </a:p>
        </p:txBody>
      </p:sp>
      <p:pic>
        <p:nvPicPr>
          <p:cNvPr id="9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2559291" y="-22556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hape 85"/>
          <p:cNvSpPr/>
          <p:nvPr/>
        </p:nvSpPr>
        <p:spPr>
          <a:xfrm>
            <a:off x="2559290" y="-22556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1" name="Shape 86"/>
          <p:cNvSpPr/>
          <p:nvPr/>
        </p:nvSpPr>
        <p:spPr>
          <a:xfrm flipV="1">
            <a:off x="1673568" y="2486130"/>
            <a:ext cx="4974394" cy="3035929"/>
          </a:xfrm>
          <a:prstGeom prst="roundRect">
            <a:avLst>
              <a:gd name="adj" fmla="val 0"/>
            </a:avLst>
          </a:prstGeom>
          <a:noFill/>
          <a:ln>
            <a:solidFill>
              <a:srgbClr val="AF925A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endParaRPr lang="en-IN" sz="16600" b="1" dirty="0" smtClean="0">
              <a:ln>
                <a:solidFill>
                  <a:srgbClr val="8344FF"/>
                </a:solidFill>
              </a:ln>
              <a:solidFill>
                <a:schemeClr val="bg1"/>
              </a:solidFill>
              <a:latin typeface="Agency FB" panose="020B0503020202020204" pitchFamily="34" charset="0"/>
              <a:ea typeface="Arial"/>
              <a:cs typeface="Arial"/>
              <a:sym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3695285" y="5019135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54058" y="2449339"/>
            <a:ext cx="375728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Механизм финансового содействия </a:t>
            </a:r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промышленной кооперации </a:t>
            </a: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ЕАЭС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120"/>
          <p:cNvSpPr/>
          <p:nvPr/>
        </p:nvSpPr>
        <p:spPr>
          <a:xfrm>
            <a:off x="3979097" y="251785"/>
            <a:ext cx="2232248" cy="316835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19999" y="0"/>
                </a:lnTo>
                <a:lnTo>
                  <a:pt x="119999" y="120000"/>
                </a:lnTo>
                <a:lnTo>
                  <a:pt x="51898" y="120000"/>
                </a:lnTo>
                <a:close/>
              </a:path>
            </a:pathLst>
          </a:custGeom>
          <a:gradFill>
            <a:gsLst>
              <a:gs pos="0">
                <a:srgbClr val="FFFFFF">
                  <a:alpha val="33725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3919849" y="1214937"/>
            <a:ext cx="1307614" cy="315364"/>
            <a:chOff x="3911658" y="2472238"/>
            <a:chExt cx="1307614" cy="315364"/>
          </a:xfrm>
        </p:grpSpPr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1658" y="2472600"/>
              <a:ext cx="488237" cy="3146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pic>
          <p:nvPicPr>
            <p:cNvPr id="17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58192" y1="6383" x2="58192" y2="6383"/>
                          <a14:foregroundMark x1="50847" y1="34043" x2="50847" y2="34043"/>
                          <a14:foregroundMark x1="6215" y1="12766" x2="6215" y2="12766"/>
                          <a14:backgroundMark x1="50282" y1="19149" x2="50282" y2="19149"/>
                          <a14:backgroundMark x1="53672" y1="27660" x2="53672" y2="27660"/>
                          <a14:backgroundMark x1="55932" y1="46809" x2="55932" y2="46809"/>
                          <a14:backgroundMark x1="44633" y1="44681" x2="44633" y2="44681"/>
                          <a14:backgroundMark x1="66102" y1="23404" x2="66102" y2="23404"/>
                          <a14:backgroundMark x1="74576" y1="44681" x2="74576" y2="44681"/>
                          <a14:backgroundMark x1="74011" y1="68085" x2="74011" y2="68085"/>
                          <a14:backgroundMark x1="83616" y1="44681" x2="83616" y2="44681"/>
                          <a14:backgroundMark x1="89266" y1="40426" x2="89266" y2="40426"/>
                          <a14:backgroundMark x1="90960" y1="31915" x2="90960" y2="31915"/>
                          <a14:backgroundMark x1="19774" y1="46809" x2="19774" y2="46809"/>
                          <a14:backgroundMark x1="16949" y1="44681" x2="16949" y2="4468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143"/>
            <a:stretch/>
          </p:blipFill>
          <p:spPr bwMode="auto">
            <a:xfrm>
              <a:off x="4482317" y="2472238"/>
              <a:ext cx="736955" cy="315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Группа 1"/>
          <p:cNvGrpSpPr/>
          <p:nvPr/>
        </p:nvGrpSpPr>
        <p:grpSpPr>
          <a:xfrm>
            <a:off x="7193147" y="3754544"/>
            <a:ext cx="430828" cy="499100"/>
            <a:chOff x="7193147" y="3754544"/>
            <a:chExt cx="430828" cy="499100"/>
          </a:xfrm>
        </p:grpSpPr>
        <p:sp>
          <p:nvSpPr>
            <p:cNvPr id="23" name="object 16">
              <a:extLst>
                <a:ext uri="{FF2B5EF4-FFF2-40B4-BE49-F238E27FC236}">
                  <a16:creationId xmlns:a16="http://schemas.microsoft.com/office/drawing/2014/main" xmlns="" id="{E646AC26-998F-3049-9D97-56679996C0EC}"/>
                </a:ext>
              </a:extLst>
            </p:cNvPr>
            <p:cNvSpPr/>
            <p:nvPr/>
          </p:nvSpPr>
          <p:spPr>
            <a:xfrm>
              <a:off x="7193147" y="3754544"/>
              <a:ext cx="430828" cy="4991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17">
              <a:extLst>
                <a:ext uri="{FF2B5EF4-FFF2-40B4-BE49-F238E27FC236}">
                  <a16:creationId xmlns:a16="http://schemas.microsoft.com/office/drawing/2014/main" xmlns="" id="{D397F163-1608-044A-8BCD-52D8E8F69477}"/>
                </a:ext>
              </a:extLst>
            </p:cNvPr>
            <p:cNvSpPr/>
            <p:nvPr/>
          </p:nvSpPr>
          <p:spPr>
            <a:xfrm>
              <a:off x="7337171" y="3873498"/>
              <a:ext cx="153579" cy="28849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78065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86"/>
          <p:cNvSpPr/>
          <p:nvPr/>
        </p:nvSpPr>
        <p:spPr>
          <a:xfrm flipV="1">
            <a:off x="3890711" y="323805"/>
            <a:ext cx="8116602" cy="6311412"/>
          </a:xfrm>
          <a:prstGeom prst="roundRect">
            <a:avLst>
              <a:gd name="adj" fmla="val 0"/>
            </a:avLst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endParaRPr lang="en-IN" sz="16600" b="1" dirty="0" smtClean="0">
              <a:ln>
                <a:solidFill>
                  <a:srgbClr val="8344FF"/>
                </a:solidFill>
              </a:ln>
              <a:solidFill>
                <a:schemeClr val="bg1"/>
              </a:solidFill>
              <a:latin typeface="Agency FB" panose="020B0503020202020204" pitchFamily="34" charset="0"/>
              <a:ea typeface="Arial"/>
              <a:cs typeface="Arial"/>
              <a:sym typeface="Calibri"/>
            </a:endParaRPr>
          </a:p>
        </p:txBody>
      </p: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10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4010116" y="377006"/>
            <a:ext cx="3601226" cy="6385073"/>
            <a:chOff x="4195386" y="323227"/>
            <a:chExt cx="3646874" cy="6489684"/>
          </a:xfrm>
        </p:grpSpPr>
        <p:sp>
          <p:nvSpPr>
            <p:cNvPr id="26" name="Shape 86"/>
            <p:cNvSpPr/>
            <p:nvPr/>
          </p:nvSpPr>
          <p:spPr>
            <a:xfrm flipV="1">
              <a:off x="4195512" y="323227"/>
              <a:ext cx="3642397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4195386" y="478785"/>
              <a:ext cx="3600000" cy="2361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ru-RU" sz="20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ПРИОСТАНОВЛЕНИЕ</a:t>
              </a:r>
              <a:r>
                <a:rPr lang="ru-RU" sz="16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</a:p>
            <a:p>
              <a:pPr algn="just"/>
              <a:endParaRPr lang="ru-RU" sz="16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just"/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Основания: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Несоответствие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проекта критериям отбора; 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Непредставление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отчетов в установленные сроки;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Необходимость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замены финансовой организации;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Несоответствие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банка требованиям.</a:t>
              </a:r>
            </a:p>
            <a:p>
              <a:endParaRPr lang="ru-RU" sz="12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237909" y="2729204"/>
              <a:ext cx="3600000" cy="13972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endParaRPr lang="ru-RU" sz="14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Комиссия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прекращает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перечисление денежных средств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до принятия Решения Советом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, информирует фин. организацию, выносит вопрос на 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Совет</a:t>
              </a:r>
            </a:p>
            <a:p>
              <a:pPr algn="ctr">
                <a:lnSpc>
                  <a:spcPts val="1800"/>
                </a:lnSpc>
              </a:pP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4242259" y="4023620"/>
              <a:ext cx="3600000" cy="13972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endParaRPr lang="ru-RU" sz="14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При принятии Советом решения о приостановлении субсидирования, </a:t>
              </a:r>
              <a:r>
                <a:rPr lang="ru-RU" sz="1600" b="1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течение 6 месяцев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нарушения должны быть устранены</a:t>
              </a:r>
            </a:p>
            <a:p>
              <a:pPr algn="ctr">
                <a:lnSpc>
                  <a:spcPts val="1800"/>
                </a:lnSpc>
              </a:pP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4242260" y="5306166"/>
              <a:ext cx="3600000" cy="15067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endParaRPr lang="ru-RU" sz="14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После устранения нарушений, Совет принимает </a:t>
              </a:r>
              <a:r>
                <a:rPr lang="ru-RU" sz="1600" b="1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 о возобновлении 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субсидирования</a:t>
              </a:r>
            </a:p>
            <a:p>
              <a:pPr algn="ctr"/>
              <a:r>
                <a:rPr lang="ru-RU" sz="11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(в случае, если была произведена замена финансовой организации, заключается новое соглашение)</a:t>
              </a:r>
            </a:p>
            <a:p>
              <a:pPr algn="ctr">
                <a:lnSpc>
                  <a:spcPts val="1800"/>
                </a:lnSpc>
              </a:pP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17275" y="2444511"/>
            <a:ext cx="3757287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8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Приостановление, прекращение</a:t>
            </a:r>
            <a:r>
              <a:rPr lang="ru-RU" sz="2800" b="1" spc="3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ru-RU" sz="2000" b="1" spc="3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выплат по проекту</a:t>
            </a:r>
            <a:endParaRPr lang="ru-RU" sz="3200" b="1" spc="300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322064" y="897255"/>
            <a:ext cx="3015177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29" name="Прямая соединительная линия 28"/>
          <p:cNvCxnSpPr/>
          <p:nvPr/>
        </p:nvCxnSpPr>
        <p:spPr>
          <a:xfrm>
            <a:off x="4846320" y="2744200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34" name="Прямая соединительная линия 33"/>
          <p:cNvCxnSpPr/>
          <p:nvPr/>
        </p:nvCxnSpPr>
        <p:spPr>
          <a:xfrm>
            <a:off x="4846320" y="4017750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40" name="Прямая соединительная линия 39"/>
          <p:cNvCxnSpPr/>
          <p:nvPr/>
        </p:nvCxnSpPr>
        <p:spPr>
          <a:xfrm>
            <a:off x="4846320" y="5279622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19" name="Равнобедренный треугольник 18"/>
          <p:cNvSpPr/>
          <p:nvPr/>
        </p:nvSpPr>
        <p:spPr>
          <a:xfrm rot="10800000">
            <a:off x="5665024" y="2767677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/>
          <p:cNvSpPr/>
          <p:nvPr/>
        </p:nvSpPr>
        <p:spPr>
          <a:xfrm rot="10800000">
            <a:off x="5665023" y="4041646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авнобедренный треугольник 44"/>
          <p:cNvSpPr/>
          <p:nvPr/>
        </p:nvSpPr>
        <p:spPr>
          <a:xfrm rot="10800000">
            <a:off x="5665022" y="5315615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9" name="Группа 58"/>
          <p:cNvGrpSpPr/>
          <p:nvPr/>
        </p:nvGrpSpPr>
        <p:grpSpPr>
          <a:xfrm>
            <a:off x="7820115" y="377006"/>
            <a:ext cx="3596929" cy="6209675"/>
            <a:chOff x="4195386" y="323227"/>
            <a:chExt cx="3642523" cy="6311412"/>
          </a:xfrm>
        </p:grpSpPr>
        <p:sp>
          <p:nvSpPr>
            <p:cNvPr id="60" name="Shape 86"/>
            <p:cNvSpPr/>
            <p:nvPr/>
          </p:nvSpPr>
          <p:spPr>
            <a:xfrm flipV="1">
              <a:off x="4195512" y="323227"/>
              <a:ext cx="3642397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4195386" y="478785"/>
              <a:ext cx="3600000" cy="2361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ru-RU" sz="20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ПРЕКРАЩЕНИЕ</a:t>
              </a:r>
              <a:r>
                <a:rPr lang="ru-RU" sz="16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endParaRPr lang="ru-RU" sz="1600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just"/>
              <a:endParaRPr lang="ru-RU" sz="16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just"/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Основания: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При </a:t>
              </a:r>
              <a:r>
                <a:rPr lang="ru-RU" sz="1400" dirty="0" err="1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неустранении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нарушений в течение 6 месяцев; 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Нецелевое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использование финансовых средств;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Досрочное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расторжение кредитного договора;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об отказе от реализации проекта;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Банкротство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заемщика.</a:t>
              </a: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4237905" y="2963978"/>
              <a:ext cx="3600000" cy="16318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endParaRPr lang="ru-RU" sz="14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При принятии Советом </a:t>
              </a:r>
              <a:r>
                <a:rPr lang="ru-RU" sz="1600" b="1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решения о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прекращении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субсидирования,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Комиссия расторгает Соглашение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, уведомляет фин. организацию о возврате суммы в течение 10 календарных дней</a:t>
              </a:r>
              <a:endParaRPr lang="ru-RU" sz="1600" i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4237904" y="4688241"/>
              <a:ext cx="3600000" cy="12669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Полная сумма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, 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перечисленная Комиссией в финансовую организацию 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на компенсацию части процентной 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ставки по выданному кредиту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подлежит возврату в бюджет ЕАЭС</a:t>
              </a:r>
            </a:p>
          </p:txBody>
        </p:sp>
      </p:grpSp>
      <p:cxnSp>
        <p:nvCxnSpPr>
          <p:cNvPr id="65" name="Прямая соединительная линия 64"/>
          <p:cNvCxnSpPr/>
          <p:nvPr/>
        </p:nvCxnSpPr>
        <p:spPr>
          <a:xfrm>
            <a:off x="8132064" y="897255"/>
            <a:ext cx="3015177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66" name="Прямая соединительная линия 65"/>
          <p:cNvCxnSpPr/>
          <p:nvPr/>
        </p:nvCxnSpPr>
        <p:spPr>
          <a:xfrm>
            <a:off x="8656320" y="2994805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67" name="Прямая соединительная линия 66"/>
          <p:cNvCxnSpPr/>
          <p:nvPr/>
        </p:nvCxnSpPr>
        <p:spPr>
          <a:xfrm>
            <a:off x="8656320" y="4534656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69" name="Равнобедренный треугольник 68"/>
          <p:cNvSpPr/>
          <p:nvPr/>
        </p:nvSpPr>
        <p:spPr>
          <a:xfrm rot="10800000">
            <a:off x="9475024" y="3018282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Равнобедренный треугольник 69"/>
          <p:cNvSpPr/>
          <p:nvPr/>
        </p:nvSpPr>
        <p:spPr>
          <a:xfrm rot="10800000">
            <a:off x="9475023" y="4558552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01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Группа 22"/>
          <p:cNvGrpSpPr/>
          <p:nvPr/>
        </p:nvGrpSpPr>
        <p:grpSpPr>
          <a:xfrm>
            <a:off x="3900236" y="323227"/>
            <a:ext cx="8123771" cy="6437606"/>
            <a:chOff x="3883542" y="323805"/>
            <a:chExt cx="8123771" cy="6311412"/>
          </a:xfrm>
        </p:grpSpPr>
        <p:sp>
          <p:nvSpPr>
            <p:cNvPr id="24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6" name="Группа 25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30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1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7" name="Группа 26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8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9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11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1309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550" y="1984447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</a:t>
            </a:r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отраслей </a:t>
            </a:r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промышленности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4467225" y="323227"/>
            <a:ext cx="7587616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1. Авиастроение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2. Автомобилестроение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</a:t>
            </a: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Водородная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энергетика</a:t>
            </a:r>
          </a:p>
          <a:p>
            <a:pPr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</a:t>
            </a: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Возобновляемая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энергетика </a:t>
            </a:r>
          </a:p>
          <a:p>
            <a:pPr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и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системы накопления энергии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</a:t>
            </a: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Железнодорожное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машиностроение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Космические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технологии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7. Легкая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 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8. Мебельная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9. Металлургическая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10. Нефтегазовое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машиностроение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Деревообработка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12. Электротранспорт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Металлические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изделия 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14. Резинотехнические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изделия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15. Строительные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материалов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16. </a:t>
            </a:r>
            <a:r>
              <a:rPr lang="ru-RU" sz="160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Целлюлозобумажная</a:t>
            </a: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 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17. Специализированное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машиностроение 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18. Радиоэлектронная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 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19. Станкостроение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20. Судостроительная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21. Тяжелое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машиностроение</a:t>
            </a:r>
          </a:p>
          <a:p>
            <a:pPr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22. Фармацевтическая промышленность </a:t>
            </a:r>
          </a:p>
          <a:p>
            <a:pPr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   и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производство медицинских изделий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23. Химическая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</a:t>
            </a:r>
          </a:p>
          <a:p>
            <a:pPr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24. Энергетическое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машиностроение, </a:t>
            </a: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электротехническая </a:t>
            </a:r>
            <a:b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	и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кабельная промышленность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25. Ювелирная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</a:t>
            </a: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26. Ядерные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 радиационные технологии</a:t>
            </a:r>
          </a:p>
        </p:txBody>
      </p:sp>
      <p:sp>
        <p:nvSpPr>
          <p:cNvPr id="147" name="Номер слайда 69"/>
          <p:cNvSpPr txBox="1">
            <a:spLocks/>
          </p:cNvSpPr>
          <p:nvPr/>
        </p:nvSpPr>
        <p:spPr>
          <a:xfrm>
            <a:off x="15345936" y="6060765"/>
            <a:ext cx="3408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7C1148-731A-4DD1-B7D7-1D64799FF932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258175" y="3445556"/>
            <a:ext cx="360045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Создание </a:t>
            </a:r>
            <a:r>
              <a:rPr lang="ru-RU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новых производств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Увеличение </a:t>
            </a:r>
            <a:r>
              <a:rPr lang="ru-RU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объемов </a:t>
            </a:r>
            <a:r>
              <a:rPr lang="ru-RU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взаимной </a:t>
            </a:r>
            <a:r>
              <a:rPr lang="ru-RU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торговли и </a:t>
            </a:r>
            <a:r>
              <a:rPr lang="ru-RU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инвестиций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Наращивание экспорта</a:t>
            </a:r>
            <a:endParaRPr lang="ru-RU" b="1" dirty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Создание </a:t>
            </a:r>
            <a:r>
              <a:rPr lang="ru-RU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новых рабочих </a:t>
            </a:r>
            <a:r>
              <a:rPr lang="ru-RU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мест</a:t>
            </a:r>
            <a:endParaRPr lang="ru-RU" b="1" dirty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258175" y="1761378"/>
            <a:ext cx="3600450" cy="1200329"/>
          </a:xfrm>
          <a:prstGeom prst="rect">
            <a:avLst/>
          </a:prstGeom>
          <a:ln w="12700">
            <a:solidFill>
              <a:srgbClr val="B1A777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Содействие </a:t>
            </a:r>
            <a:r>
              <a:rPr lang="ru-RU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при </a:t>
            </a:r>
            <a:r>
              <a:rPr lang="ru-RU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реализации </a:t>
            </a:r>
            <a:r>
              <a:rPr lang="ru-RU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совместных </a:t>
            </a:r>
            <a:r>
              <a:rPr lang="ru-RU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кооперационных  </a:t>
            </a:r>
            <a:r>
              <a:rPr lang="ru-RU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проектов в </a:t>
            </a:r>
            <a:r>
              <a:rPr lang="ru-RU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отраслях промышленности </a:t>
            </a:r>
            <a:endParaRPr lang="ru-RU" b="1" dirty="0" smtClean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grpSp>
        <p:nvGrpSpPr>
          <p:cNvPr id="20" name="Группа 19">
            <a:extLst>
              <a:ext uri="{FF2B5EF4-FFF2-40B4-BE49-F238E27FC236}">
                <a16:creationId xmlns="" xmlns:a16="http://schemas.microsoft.com/office/drawing/2014/main" id="{CAFEBE06-6457-2D41-87DF-28AD37AA02EA}"/>
              </a:ext>
            </a:extLst>
          </p:cNvPr>
          <p:cNvGrpSpPr/>
          <p:nvPr/>
        </p:nvGrpSpPr>
        <p:grpSpPr>
          <a:xfrm>
            <a:off x="9842986" y="3038103"/>
            <a:ext cx="430828" cy="407453"/>
            <a:chOff x="9755563" y="5186438"/>
            <a:chExt cx="383697" cy="444500"/>
          </a:xfrm>
          <a:scene3d>
            <a:camera prst="orthographicFront">
              <a:rot lat="0" lon="0" rev="16200000"/>
            </a:camera>
            <a:lightRig rig="threePt" dir="t"/>
          </a:scene3d>
        </p:grpSpPr>
        <p:sp>
          <p:nvSpPr>
            <p:cNvPr id="21" name="object 16">
              <a:extLst>
                <a:ext uri="{FF2B5EF4-FFF2-40B4-BE49-F238E27FC236}">
                  <a16:creationId xmlns="" xmlns:a16="http://schemas.microsoft.com/office/drawing/2014/main" id="{E646AC26-998F-3049-9D97-56679996C0EC}"/>
                </a:ext>
              </a:extLst>
            </p:cNvPr>
            <p:cNvSpPr/>
            <p:nvPr/>
          </p:nvSpPr>
          <p:spPr>
            <a:xfrm>
              <a:off x="9755563" y="5186438"/>
              <a:ext cx="383697" cy="4445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7">
              <a:extLst>
                <a:ext uri="{FF2B5EF4-FFF2-40B4-BE49-F238E27FC236}">
                  <a16:creationId xmlns="" xmlns:a16="http://schemas.microsoft.com/office/drawing/2014/main" id="{D397F163-1608-044A-8BCD-52D8E8F69477}"/>
                </a:ext>
              </a:extLst>
            </p:cNvPr>
            <p:cNvSpPr/>
            <p:nvPr/>
          </p:nvSpPr>
          <p:spPr>
            <a:xfrm>
              <a:off x="9883831" y="5292379"/>
              <a:ext cx="136778" cy="25693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8292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Группа 36"/>
          <p:cNvGrpSpPr/>
          <p:nvPr/>
        </p:nvGrpSpPr>
        <p:grpSpPr>
          <a:xfrm>
            <a:off x="3890711" y="323805"/>
            <a:ext cx="8116602" cy="6311412"/>
            <a:chOff x="3890711" y="323805"/>
            <a:chExt cx="8116602" cy="6311412"/>
          </a:xfrm>
        </p:grpSpPr>
        <p:sp>
          <p:nvSpPr>
            <p:cNvPr id="38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39" name="Группа 38"/>
            <p:cNvGrpSpPr/>
            <p:nvPr/>
          </p:nvGrpSpPr>
          <p:grpSpPr>
            <a:xfrm>
              <a:off x="4027566" y="1574296"/>
              <a:ext cx="153579" cy="3174574"/>
              <a:chOff x="4027566" y="1574296"/>
              <a:chExt cx="153579" cy="3174574"/>
            </a:xfrm>
          </p:grpSpPr>
          <p:sp>
            <p:nvSpPr>
              <p:cNvPr id="45" name="object 17">
                <a:extLst>
                  <a:ext uri="{FF2B5EF4-FFF2-40B4-BE49-F238E27FC236}">
                    <a16:creationId xmlns="" xmlns:a16="http://schemas.microsoft.com/office/drawing/2014/main" id="{D397F163-1608-044A-8BCD-52D8E8F69477}"/>
                  </a:ext>
                </a:extLst>
              </p:cNvPr>
              <p:cNvSpPr/>
              <p:nvPr/>
            </p:nvSpPr>
            <p:spPr>
              <a:xfrm>
                <a:off x="4027566" y="1574296"/>
                <a:ext cx="153579" cy="28849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17">
                <a:extLst>
                  <a:ext uri="{FF2B5EF4-FFF2-40B4-BE49-F238E27FC236}">
                    <a16:creationId xmlns="" xmlns:a16="http://schemas.microsoft.com/office/drawing/2014/main" id="{D397F163-1608-044A-8BCD-52D8E8F69477}"/>
                  </a:ext>
                </a:extLst>
              </p:cNvPr>
              <p:cNvSpPr/>
              <p:nvPr/>
            </p:nvSpPr>
            <p:spPr>
              <a:xfrm>
                <a:off x="4027566" y="4460371"/>
                <a:ext cx="153579" cy="28849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12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94" y="2063511"/>
            <a:ext cx="37572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Финансовые организации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Прямоугольник 53"/>
          <p:cNvSpPr/>
          <p:nvPr/>
        </p:nvSpPr>
        <p:spPr>
          <a:xfrm>
            <a:off x="585650" y="4070516"/>
            <a:ext cx="320618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Национальные </a:t>
            </a:r>
          </a:p>
          <a:p>
            <a:r>
              <a:rPr lang="ru-RU" sz="16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финансовые </a:t>
            </a:r>
            <a:r>
              <a:rPr lang="ru-RU" sz="16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организации    </a:t>
            </a:r>
            <a:r>
              <a:rPr lang="ru-RU" sz="28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63</a:t>
            </a:r>
          </a:p>
          <a:p>
            <a:r>
              <a:rPr lang="ru-RU" sz="16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банка</a:t>
            </a: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617" y="956131"/>
            <a:ext cx="262607" cy="262607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211" y="1041856"/>
            <a:ext cx="253263" cy="15195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082" y="956132"/>
            <a:ext cx="236638" cy="236638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322" y="956131"/>
            <a:ext cx="230008" cy="242114"/>
          </a:xfrm>
          <a:prstGeom prst="rect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076" y="956131"/>
            <a:ext cx="286500" cy="290238"/>
          </a:xfrm>
          <a:prstGeom prst="rect">
            <a:avLst/>
          </a:prstGeom>
        </p:spPr>
      </p:pic>
      <p:pic>
        <p:nvPicPr>
          <p:cNvPr id="53" name="Picture 2" descr="Файл:01 logo RU.png — Википедия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15"/>
          <a:stretch/>
        </p:blipFill>
        <p:spPr bwMode="auto">
          <a:xfrm>
            <a:off x="291127" y="3715984"/>
            <a:ext cx="280986" cy="24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Прямоугольник 61"/>
          <p:cNvSpPr/>
          <p:nvPr/>
        </p:nvSpPr>
        <p:spPr>
          <a:xfrm>
            <a:off x="590299" y="3686423"/>
            <a:ext cx="41557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2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Евразийский банк развития</a:t>
            </a:r>
            <a:endParaRPr lang="ru-RU" sz="1600" b="1" spc="200" dirty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63" name="Picture 2" descr="Файл:01 logo RU.png — Википедия"/>
          <p:cNvPicPr>
            <a:picLocks noChangeAspect="1" noChangeArrowheads="1"/>
          </p:cNvPicPr>
          <p:nvPr/>
        </p:nvPicPr>
        <p:blipFill rotWithShape="1"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15"/>
          <a:stretch/>
        </p:blipFill>
        <p:spPr bwMode="auto">
          <a:xfrm>
            <a:off x="304664" y="4149855"/>
            <a:ext cx="280986" cy="24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429684" y="4562959"/>
            <a:ext cx="21932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spc="300" dirty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8</a:t>
            </a:r>
            <a:r>
              <a:rPr lang="ru-RU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endParaRPr lang="ru-RU" b="1" spc="300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1600" b="1" spc="1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институтов </a:t>
            </a:r>
            <a:r>
              <a:rPr lang="ru-RU" sz="1600" b="1" spc="1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развития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340186" y="956131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>
                <a:solidFill>
                  <a:srgbClr val="B1A777"/>
                </a:solidFill>
                <a:latin typeface="Impact" pitchFamily="34" charset="0"/>
              </a:rPr>
              <a:t>17 </a:t>
            </a:r>
            <a:endParaRPr lang="ru-RU" sz="2000" spc="300" dirty="0" smtClean="0">
              <a:solidFill>
                <a:srgbClr val="B1A777"/>
              </a:solidFill>
              <a:latin typeface="Impact" pitchFamily="34" charset="0"/>
            </a:endParaRP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5781541" y="956131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>
                <a:solidFill>
                  <a:srgbClr val="B1A777"/>
                </a:solidFill>
                <a:latin typeface="Impact" pitchFamily="34" charset="0"/>
              </a:rPr>
              <a:t>11 </a:t>
            </a:r>
            <a:endParaRPr lang="ru-RU" sz="2000" spc="300" dirty="0" smtClean="0">
              <a:solidFill>
                <a:srgbClr val="B1A777"/>
              </a:solidFill>
              <a:latin typeface="Impact" pitchFamily="34" charset="0"/>
            </a:endParaRP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7466042" y="956131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>
                <a:solidFill>
                  <a:srgbClr val="B1A777"/>
                </a:solidFill>
                <a:latin typeface="Impact" pitchFamily="34" charset="0"/>
              </a:rPr>
              <a:t>11 </a:t>
            </a:r>
            <a:endParaRPr lang="ru-RU" sz="2000" spc="300" dirty="0" smtClean="0">
              <a:solidFill>
                <a:srgbClr val="B1A777"/>
              </a:solidFill>
              <a:latin typeface="Impact" pitchFamily="34" charset="0"/>
            </a:endParaRP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8093137" y="953237"/>
            <a:ext cx="10801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4 </a:t>
            </a: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института развития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9360940" y="956131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13 </a:t>
            </a: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0710794" y="956131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>
                <a:solidFill>
                  <a:srgbClr val="B1A777"/>
                </a:solidFill>
                <a:latin typeface="Impact" pitchFamily="34" charset="0"/>
              </a:rPr>
              <a:t>11 </a:t>
            </a:r>
            <a:endParaRPr lang="ru-RU" sz="2000" spc="300" dirty="0" smtClean="0">
              <a:solidFill>
                <a:srgbClr val="B1A777"/>
              </a:solidFill>
              <a:latin typeface="Impact" pitchFamily="34" charset="0"/>
            </a:endParaRP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93490" y="1697027"/>
            <a:ext cx="1648168" cy="4837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buAutoNum type="arabicPeriod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en-US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ACBA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BANK»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Open 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Joint Stock </a:t>
            </a: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Company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en-US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2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Америабанк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2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3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АРАРАТБАНК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3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4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Ардшинбанк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4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5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АРМСВИСБАНК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5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6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АМИО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6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7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АРМЭКОНОМБАНК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</a:p>
          <a:p>
            <a:pPr>
              <a:lnSpc>
                <a:spcPts val="1000"/>
              </a:lnSpc>
              <a:buAutoNum type="arabicPeriod" startAt="8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Арцахбанк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8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9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Byblos Bank Armenia»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closed joint stock </a:t>
            </a: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company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9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en-US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</a:t>
            </a: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Закрытого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ипа 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ИНЕКОБАНК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ЗАО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Конверс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Банк» 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12. ЗАО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Меллат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ЗАО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ЭВОКАБАНК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14. «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HSBC Bank Armenia» </a:t>
            </a:r>
            <a:b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closed Joint Stock Company 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en-US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15.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ЮНИБАНК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16. ЗАО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АйДи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Банк» 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17. </a:t>
            </a:r>
            <a:r>
              <a:rPr lang="ru-RU" sz="1050" spc="-4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«Банк </a:t>
            </a:r>
            <a:r>
              <a:rPr lang="ru-RU" sz="1050" spc="-4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ВТБ</a:t>
            </a:r>
            <a:r>
              <a:rPr lang="ru-RU" sz="1050" spc="-4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(Армения)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5470613" y="1697027"/>
            <a:ext cx="1659463" cy="4580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buAutoNum type="arabicPeriod"/>
              <a:tabLst>
                <a:tab pos="357188" algn="l"/>
                <a:tab pos="3943350" algn="l"/>
              </a:tabLst>
            </a:pP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«Сберегательный банк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Беларусбанк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/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Белагропромбанк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Приорбанк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Сбер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БелВЭБ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«Белорусский банк развития и реконструкции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Белинвестбанк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7. ЗАО «Альфа-Банк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8. Совместное белорусско-российское открытое акционерное общество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Белгазпромбанк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9. ЗАО «</a:t>
            </a: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МТБанк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ЗАО 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ВТБ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(Беларусь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)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Дабрабыт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развития Республики Беларусь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Белорусский фонд финансовой поддержки 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предпринимателей</a:t>
            </a: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7086300" y="1697027"/>
            <a:ext cx="1772363" cy="4965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buAutoNum type="arabicPeriod"/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АО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Bereke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/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ДБ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ВТБ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 АО «Исламский банк 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Al 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Hilal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«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First Heartland 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Jusan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«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Bank 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RBK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Фридом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Финанс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Казахстан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7. АО «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Fortebank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Центркредит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9. АО «Народный Банк Казахстана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10. АО «Евразийский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АО «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Altyn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Bank» (China 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Citic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 Corporation LTD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ДБ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)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12. АО «Банк Развития Казахстана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АО «Фонд развития предпринимательства «Даму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14. АО «Фонд развития промышленности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15. АО «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Qazaqstan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Investment Corporation»</a:t>
            </a: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8822155" y="1697027"/>
            <a:ext cx="1518845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1. </a:t>
            </a: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Айыл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336600" indent="-228600">
              <a:buAutoNum type="arabicPeriod"/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РСК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Оптима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Керемет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«КБ Кыргызстан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Халык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Бакай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Дос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-Кредо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Финанс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КредитБанк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ЭкоИсламик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«Капитал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12. ЗАО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Демир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КИБ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ЗАО АКБ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Толубай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10333066" y="1697027"/>
            <a:ext cx="162081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1.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«Газпромбанк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336600" indent="-228600">
              <a:buAutoNum type="arabicPeriod"/>
              <a:tabLst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«Сбербанк России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«Промсвязьбанк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4. 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РОСЭКСИМБАНК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«МТС-Банк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Государственная корпорация развития «</a:t>
            </a:r>
            <a:r>
              <a:rPr lang="ru-RU" sz="105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ВЭБ.РФ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АО «Банк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ДОМ.РФ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КБ «Центр-Инвест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Синара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Совкомбанк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«Московский кредитный 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12. АО АКБ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НОВИКОМБАНК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Россельхозбанк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5469467" y="1323975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67" name="Прямоугольник 66"/>
          <p:cNvSpPr/>
          <p:nvPr/>
        </p:nvSpPr>
        <p:spPr>
          <a:xfrm>
            <a:off x="6306434" y="956132"/>
            <a:ext cx="1042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2 </a:t>
            </a: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института развития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1254819" y="953237"/>
            <a:ext cx="1042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2 </a:t>
            </a:r>
          </a:p>
          <a:p>
            <a:r>
              <a:rPr lang="ru-RU" sz="1200" b="1" spc="-30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института развития</a:t>
            </a:r>
            <a:endParaRPr lang="ru-RU" sz="1200" b="1" spc="-30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7088417" y="1323975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8917514" y="1337957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10385357" y="1323975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grpSp>
        <p:nvGrpSpPr>
          <p:cNvPr id="51" name="Группа 50"/>
          <p:cNvGrpSpPr/>
          <p:nvPr/>
        </p:nvGrpSpPr>
        <p:grpSpPr>
          <a:xfrm>
            <a:off x="3895295" y="396748"/>
            <a:ext cx="430828" cy="499100"/>
            <a:chOff x="7193147" y="3754544"/>
            <a:chExt cx="430828" cy="499100"/>
          </a:xfrm>
        </p:grpSpPr>
        <p:sp>
          <p:nvSpPr>
            <p:cNvPr id="52" name="object 16">
              <a:extLst>
                <a:ext uri="{FF2B5EF4-FFF2-40B4-BE49-F238E27FC236}">
                  <a16:creationId xmlns="" xmlns:a16="http://schemas.microsoft.com/office/drawing/2014/main" id="{E646AC26-998F-3049-9D97-56679996C0EC}"/>
                </a:ext>
              </a:extLst>
            </p:cNvPr>
            <p:cNvSpPr/>
            <p:nvPr/>
          </p:nvSpPr>
          <p:spPr>
            <a:xfrm>
              <a:off x="7193147" y="3754544"/>
              <a:ext cx="430828" cy="4991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17">
              <a:extLst>
                <a:ext uri="{FF2B5EF4-FFF2-40B4-BE49-F238E27FC236}">
                  <a16:creationId xmlns="" xmlns:a16="http://schemas.microsoft.com/office/drawing/2014/main" id="{D397F163-1608-044A-8BCD-52D8E8F69477}"/>
                </a:ext>
              </a:extLst>
            </p:cNvPr>
            <p:cNvSpPr/>
            <p:nvPr/>
          </p:nvSpPr>
          <p:spPr>
            <a:xfrm>
              <a:off x="7337171" y="3873498"/>
              <a:ext cx="153579" cy="2884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7097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Группа 36"/>
          <p:cNvGrpSpPr/>
          <p:nvPr/>
        </p:nvGrpSpPr>
        <p:grpSpPr>
          <a:xfrm>
            <a:off x="3890711" y="323805"/>
            <a:ext cx="8116602" cy="6311412"/>
            <a:chOff x="3890711" y="323805"/>
            <a:chExt cx="8116602" cy="6311412"/>
          </a:xfrm>
        </p:grpSpPr>
        <p:sp>
          <p:nvSpPr>
            <p:cNvPr id="38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39" name="Группа 38"/>
            <p:cNvGrpSpPr/>
            <p:nvPr/>
          </p:nvGrpSpPr>
          <p:grpSpPr>
            <a:xfrm>
              <a:off x="4027566" y="1574296"/>
              <a:ext cx="153579" cy="3174574"/>
              <a:chOff x="4027566" y="1574296"/>
              <a:chExt cx="153579" cy="3174574"/>
            </a:xfrm>
          </p:grpSpPr>
          <p:sp>
            <p:nvSpPr>
              <p:cNvPr id="45" name="object 17">
                <a:extLst>
                  <a:ext uri="{FF2B5EF4-FFF2-40B4-BE49-F238E27FC236}">
                    <a16:creationId xmlns="" xmlns:a16="http://schemas.microsoft.com/office/drawing/2014/main" id="{D397F163-1608-044A-8BCD-52D8E8F69477}"/>
                  </a:ext>
                </a:extLst>
              </p:cNvPr>
              <p:cNvSpPr/>
              <p:nvPr/>
            </p:nvSpPr>
            <p:spPr>
              <a:xfrm>
                <a:off x="4027566" y="1574296"/>
                <a:ext cx="153579" cy="28849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17">
                <a:extLst>
                  <a:ext uri="{FF2B5EF4-FFF2-40B4-BE49-F238E27FC236}">
                    <a16:creationId xmlns="" xmlns:a16="http://schemas.microsoft.com/office/drawing/2014/main" id="{D397F163-1608-044A-8BCD-52D8E8F69477}"/>
                  </a:ext>
                </a:extLst>
              </p:cNvPr>
              <p:cNvSpPr/>
              <p:nvPr/>
            </p:nvSpPr>
            <p:spPr>
              <a:xfrm>
                <a:off x="4027566" y="4460371"/>
                <a:ext cx="153579" cy="28849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13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94" y="2552461"/>
            <a:ext cx="375728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Ключевые показатели</a:t>
            </a:r>
          </a:p>
          <a:p>
            <a:pPr algn="r"/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</a:t>
            </a:r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ценки механизма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" name="Группа 50"/>
          <p:cNvGrpSpPr/>
          <p:nvPr/>
        </p:nvGrpSpPr>
        <p:grpSpPr>
          <a:xfrm>
            <a:off x="3895295" y="396748"/>
            <a:ext cx="430828" cy="499100"/>
            <a:chOff x="7193147" y="3754544"/>
            <a:chExt cx="430828" cy="499100"/>
          </a:xfrm>
        </p:grpSpPr>
        <p:sp>
          <p:nvSpPr>
            <p:cNvPr id="52" name="object 16">
              <a:extLst>
                <a:ext uri="{FF2B5EF4-FFF2-40B4-BE49-F238E27FC236}">
                  <a16:creationId xmlns="" xmlns:a16="http://schemas.microsoft.com/office/drawing/2014/main" id="{E646AC26-998F-3049-9D97-56679996C0EC}"/>
                </a:ext>
              </a:extLst>
            </p:cNvPr>
            <p:cNvSpPr/>
            <p:nvPr/>
          </p:nvSpPr>
          <p:spPr>
            <a:xfrm>
              <a:off x="7193147" y="3754544"/>
              <a:ext cx="430828" cy="4991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17">
              <a:extLst>
                <a:ext uri="{FF2B5EF4-FFF2-40B4-BE49-F238E27FC236}">
                  <a16:creationId xmlns="" xmlns:a16="http://schemas.microsoft.com/office/drawing/2014/main" id="{D397F163-1608-044A-8BCD-52D8E8F69477}"/>
                </a:ext>
              </a:extLst>
            </p:cNvPr>
            <p:cNvSpPr/>
            <p:nvPr/>
          </p:nvSpPr>
          <p:spPr>
            <a:xfrm>
              <a:off x="7337171" y="3873498"/>
              <a:ext cx="153579" cy="2884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50" name="Прямая соединительная линия 49"/>
          <p:cNvCxnSpPr/>
          <p:nvPr/>
        </p:nvCxnSpPr>
        <p:spPr>
          <a:xfrm flipH="1">
            <a:off x="9139767" y="1323975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72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104354" y="2445039"/>
            <a:ext cx="7759519" cy="499100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104354" y="2991730"/>
            <a:ext cx="7759519" cy="539663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104354" y="3573016"/>
            <a:ext cx="7759519" cy="1031603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103177" y="4692649"/>
            <a:ext cx="7759519" cy="412751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110709" y="5149850"/>
            <a:ext cx="7759519" cy="685800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110708" y="5918200"/>
            <a:ext cx="7759519" cy="486092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721967"/>
              </p:ext>
            </p:extLst>
          </p:nvPr>
        </p:nvGraphicFramePr>
        <p:xfrm>
          <a:off x="9140913" y="915396"/>
          <a:ext cx="2819923" cy="568450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819923"/>
              </a:tblGrid>
              <a:tr h="945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Единицы </a:t>
                      </a:r>
                      <a:r>
                        <a:rPr lang="ru-RU" sz="1800" b="1" kern="120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измерения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rgbClr val="B1A777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8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рублей</a:t>
                      </a: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рублей</a:t>
                      </a: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319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рублей,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в </a:t>
                      </a:r>
                      <a:r>
                        <a:rPr lang="ru-RU" sz="1600" kern="1200" dirty="0" err="1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т.ч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. по каждому государству-члену в тыс. ед. национальной валюты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011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рублей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8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рублей/час</a:t>
                      </a: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40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чел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 smtClean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037332"/>
              </p:ext>
            </p:extLst>
          </p:nvPr>
        </p:nvGraphicFramePr>
        <p:xfrm>
          <a:off x="3946095" y="924015"/>
          <a:ext cx="5128055" cy="544821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128055"/>
              </a:tblGrid>
              <a:tr h="788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Показатели эффективности механизма поддержки для экономики государств-членов ЕАЭС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(Фактические показатели, фиксируются по итогам пятилетнего периода)</a:t>
                      </a:r>
                      <a:endParaRPr lang="ru-RU" sz="1400" b="1" kern="1200" dirty="0">
                        <a:solidFill>
                          <a:srgbClr val="B1A777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5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273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Объем взаимных инвестиций в рамках кооперационных проектов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713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Объем поддержанного экспорта 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(в том числе в рамках </a:t>
                      </a:r>
                      <a:endParaRPr lang="en-US" sz="1600" kern="1200" dirty="0" smtClean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взаимной 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торговли) государств 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– участников 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проекта</a:t>
                      </a: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978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 smtClean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Объем 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дополнительных налоговых поступлений в бюджеты государств-членов 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ЕАЭС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03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Объем произведенной продукции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91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 Производительность 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(объем произведенной продукции в расчете на час времени одного сотрудника)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156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Количество созданных новых рабочих мест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77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883542" y="323805"/>
            <a:ext cx="8123771" cy="6417563"/>
            <a:chOff x="3883542" y="323805"/>
            <a:chExt cx="8123771" cy="6311412"/>
          </a:xfrm>
        </p:grpSpPr>
        <p:sp>
          <p:nvSpPr>
            <p:cNvPr id="16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14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00189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ЧАСТО </a:t>
            </a: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ЗАДАВАЕМЫЕ </a:t>
            </a: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ВОПРОСЫ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314370" y="638591"/>
            <a:ext cx="7690630" cy="5904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lvl="0" indent="-92075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Существуют ли ограничения для бенефициаров данного механизма, если они уже пользуются</a:t>
            </a:r>
            <a:endParaRPr lang="en-US" sz="1400" b="1" spc="-20" dirty="0" smtClean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мерами поддержки на национальном уровне?</a:t>
            </a:r>
          </a:p>
          <a:p>
            <a:pPr lvl="0" algn="just"/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Нет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таких ограничений не предусмотрено.</a:t>
            </a:r>
          </a:p>
          <a:p>
            <a:pPr lvl="0" algn="just">
              <a:lnSpc>
                <a:spcPts val="1000"/>
              </a:lnSpc>
            </a:pPr>
            <a:endParaRPr lang="ru-RU" sz="50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Обязательно ли поставляемые комплектующие и материалы должны быть произведены непосредственно участником проекта?</a:t>
            </a:r>
          </a:p>
          <a:p>
            <a:pPr lvl="0" algn="just"/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Да, это -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обязательное условие!</a:t>
            </a:r>
            <a:endParaRPr lang="ru-RU" sz="140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z="50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Может ли заемщиком проекта стать вновь созданное предприятие? </a:t>
            </a:r>
          </a:p>
          <a:p>
            <a:pPr algn="just"/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Может.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При условии, что учредителями предприятия должны быть юридические лица государств-членов с опытом работы не </a:t>
            </a:r>
            <a:r>
              <a:rPr lang="en-US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менее 1 года. </a:t>
            </a:r>
          </a:p>
          <a:p>
            <a:pPr algn="just"/>
            <a:endParaRPr lang="ru-RU" sz="500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Возможна ли замена участника кооперационного проекта?</a:t>
            </a:r>
          </a:p>
          <a:p>
            <a:pPr algn="just"/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Да, такая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замена возможна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В этом случае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 паспорт проекта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вносятся соответствующие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изменения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Процедура</a:t>
            </a:r>
            <a:r>
              <a:rPr lang="en-US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рассмотрения заявления о внесений изменений в паспорт проекта осуществляется согласно общим правилам рассмотрения и</a:t>
            </a:r>
            <a:r>
              <a:rPr lang="en-US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одобрения заявок.  </a:t>
            </a:r>
          </a:p>
          <a:p>
            <a:pPr algn="just"/>
            <a:endParaRPr lang="ru-RU" sz="500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Возможно ли смещение сроков реализации проекта в случае возникновения логистических барьеров?</a:t>
            </a:r>
          </a:p>
          <a:p>
            <a:pPr algn="just"/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Возможна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приостановка проекта сроком до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 месяцев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 соответствующей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приостановкой выплаты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en-US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субсидии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</a:t>
            </a:r>
          </a:p>
          <a:p>
            <a:pPr algn="just"/>
            <a:endParaRPr lang="ru-RU" sz="5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Возможно ли предоставление субсидирования по торговым операциям или для стимулирования спроса на продукцию?</a:t>
            </a:r>
          </a:p>
          <a:p>
            <a:pPr algn="just"/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Данный вид финансовой поддержки в рамках механизма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не предусмотрен.</a:t>
            </a:r>
          </a:p>
          <a:p>
            <a:pPr algn="just"/>
            <a:endParaRPr lang="ru-RU" sz="5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Возможно ли рефинансирование уже имеющихся кредитов?</a:t>
            </a:r>
          </a:p>
          <a:p>
            <a:pPr algn="just"/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Рефинансирование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не допускается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..</a:t>
            </a:r>
          </a:p>
          <a:p>
            <a:pPr algn="just"/>
            <a:endParaRPr lang="ru-RU" sz="500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Допускаются ли торговые дома или лизинговые компании в качестве участника проекта?</a:t>
            </a:r>
          </a:p>
          <a:p>
            <a:pPr algn="just"/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Нет,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не допускаются.</a:t>
            </a:r>
            <a:endParaRPr lang="ru-RU" sz="14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707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883542" y="323805"/>
            <a:ext cx="8123771" cy="6417563"/>
            <a:chOff x="3883542" y="323805"/>
            <a:chExt cx="8123771" cy="6311412"/>
          </a:xfrm>
        </p:grpSpPr>
        <p:sp>
          <p:nvSpPr>
            <p:cNvPr id="16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15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95534" y="2000189"/>
            <a:ext cx="385282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КОНТАКТЫ</a:t>
            </a:r>
            <a:endParaRPr lang="ru-RU" sz="3200" b="1" spc="300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ЕВРАЗИЙСКОЙ ЭКОНОМИЧЕСКОЙ КОМИССИИ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4314370" y="326382"/>
            <a:ext cx="726465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Сайт Евразийской экономической комиссии</a:t>
            </a:r>
            <a:endParaRPr lang="ru-RU" sz="2000" b="1" spc="-20" dirty="0" smtClean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r>
              <a:rPr lang="en-US" sz="20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eec.eaeunion.org</a:t>
            </a:r>
          </a:p>
          <a:p>
            <a:pPr lvl="0" algn="just"/>
            <a:r>
              <a:rPr lang="ru-RU" sz="20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	</a:t>
            </a:r>
            <a:endParaRPr lang="en-US" sz="20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r>
              <a:rPr lang="ru-RU" sz="2000" b="1" spc="-20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 информацией по всем интересующим вопросам </a:t>
            </a:r>
            <a:endParaRPr lang="ru-RU" sz="2000" b="1" spc="-20" dirty="0" smtClean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r>
              <a:rPr lang="ru-RU" sz="20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можно </a:t>
            </a:r>
            <a:r>
              <a:rPr lang="ru-RU" sz="20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обращаться </a:t>
            </a:r>
            <a:r>
              <a:rPr lang="ru-RU" sz="20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 Департамент промышленной </a:t>
            </a:r>
            <a:r>
              <a:rPr lang="ru-RU" sz="20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политики</a:t>
            </a:r>
            <a:r>
              <a:rPr lang="ru-RU" sz="20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:</a:t>
            </a:r>
            <a:r>
              <a:rPr lang="ru-RU" sz="20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endParaRPr lang="en-US" sz="2000" b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ru-RU" sz="1000" b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ответственный специалист: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Кузнецова Наталья  Вячеславовна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тел.: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+ 7 495 669 24 00 (доб. 4881) </a:t>
            </a: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эл. почта: </a:t>
            </a:r>
            <a:r>
              <a:rPr lang="en-US" sz="160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nkuznetsova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@eecommission.org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ru-RU" sz="1000" b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ответственный специалист: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Мерзлов Дмитрий Евгеньевич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тел.: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+ 7 495 669 24 00 (доб.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4877) 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эл. почта: </a:t>
            </a:r>
            <a:r>
              <a:rPr lang="en-US" sz="160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merzlov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@eecommission.org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ru-RU" sz="1000" b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ответственный специалист: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Калмыков Дмитрий Витальевич </a:t>
            </a:r>
          </a:p>
          <a:p>
            <a:pPr marL="342900" lvl="0" indent="-342900" algn="just">
              <a:buFontTx/>
              <a:buChar char="-"/>
            </a:pP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тел.: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+ 7 495 669 24 00 (доб. 4823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) </a:t>
            </a: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эл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почта: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d.kalmykov@eecommission.org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pic>
        <p:nvPicPr>
          <p:cNvPr id="1026" name="Picture 2" descr="C:\Users\merzlov\Downloads\qr-code (1)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151" y="1077696"/>
            <a:ext cx="2177722" cy="217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0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953473" y="329421"/>
            <a:ext cx="8123771" cy="6480855"/>
            <a:chOff x="3883542" y="323805"/>
            <a:chExt cx="8123771" cy="6311412"/>
          </a:xfrm>
        </p:grpSpPr>
        <p:sp>
          <p:nvSpPr>
            <p:cNvPr id="16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2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00189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Цель </a:t>
            </a:r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основные </a:t>
            </a:r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принципы</a:t>
            </a:r>
            <a:endParaRPr lang="ru-RU" sz="3200" b="1" spc="300" dirty="0" smtClean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механизма</a:t>
            </a:r>
            <a:endParaRPr lang="ru-RU" sz="3200" b="1" spc="300" dirty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363535" y="350530"/>
            <a:ext cx="7264657" cy="616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ЦЕЛЬ МЕХАНИЗМА ПОДДЕРЖКИ</a:t>
            </a:r>
          </a:p>
          <a:p>
            <a:pPr lvl="0" algn="ctr"/>
            <a:endParaRPr lang="ru-RU" sz="1000" b="1" spc="-20" dirty="0" smtClean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Способствовать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технологическому развитию и созданию новых моделей производства в государствах-членах, расширению торгово-экономических связей между ними, наращиванию взаимных инвестиции. </a:t>
            </a:r>
          </a:p>
          <a:p>
            <a:pPr algn="ctr"/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 </a:t>
            </a:r>
            <a:r>
              <a:rPr lang="ru-RU" b="1" spc="-20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ЗАДАЧА </a:t>
            </a:r>
          </a:p>
          <a:p>
            <a:pPr algn="just"/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Поддержка предпринимателей стран ЕАЭС на наднациональном уровне путем формирования кооперационных проектов, создающих цепочки добавленной стоимости, с использованием потенциала всех государств-членов.</a:t>
            </a:r>
          </a:p>
          <a:p>
            <a:pPr>
              <a:lnSpc>
                <a:spcPct val="150000"/>
              </a:lnSpc>
            </a:pP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 </a:t>
            </a:r>
            <a:r>
              <a:rPr lang="ru-RU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                                                </a:t>
            </a: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ФОРМА ПОДДЕРЖКИ</a:t>
            </a:r>
          </a:p>
          <a:p>
            <a:pPr algn="ctr"/>
            <a:endParaRPr lang="ru-RU" sz="1000" b="1" spc="-20" dirty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Субсидирование процентной ставки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 кредитам и займам, выданным финансовыми организациями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для реализации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совместных кооперационных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проектов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 отраслях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промышленности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 направленных на создание новых или модернизацию существующих производств. </a:t>
            </a:r>
            <a:endParaRPr lang="ru-RU" sz="1600" b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endParaRPr lang="ru-RU" sz="500" b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ctr">
              <a:lnSpc>
                <a:spcPts val="1000"/>
              </a:lnSpc>
            </a:pP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КЛЮЧЕВЫЕ УСЛОВИЯ</a:t>
            </a:r>
          </a:p>
          <a:p>
            <a:pPr algn="just"/>
            <a:endParaRPr lang="ru-RU" sz="1000" b="1" spc="-20" dirty="0" smtClean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r>
              <a:rPr lang="ru-RU" sz="2000" b="1" spc="-2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!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проекте должны участвовать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минимум 3 участника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от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3-х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 государств-членов ЕАЭС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</a:t>
            </a:r>
          </a:p>
          <a:p>
            <a:pPr lvl="0" algn="just"/>
            <a:r>
              <a:rPr lang="ru-RU" sz="2000" b="1" spc="-2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!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Промышленная продукция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 производимая или поставляемая в рамках проекта с территории государств-членов,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должна иметь сертификат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СТ-1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(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Соглашение СНГ от 20 ноября 2009 г.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)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или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считаться происходящей из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государства-члена в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соответствии с Правилами определения страны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происхождения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(Решение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Совета ЕЭК от 23 ноября 2020 г. №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105).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7032104" y="3248888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27" name="Равнобедренный треугольник 26"/>
          <p:cNvSpPr/>
          <p:nvPr/>
        </p:nvSpPr>
        <p:spPr>
          <a:xfrm rot="10800000">
            <a:off x="7855103" y="3289107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7032104" y="749559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29" name="Равнобедренный треугольник 28"/>
          <p:cNvSpPr/>
          <p:nvPr/>
        </p:nvSpPr>
        <p:spPr>
          <a:xfrm rot="10800000">
            <a:off x="7854391" y="789987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7031390" y="1909727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31" name="Равнобедренный треугольник 30"/>
          <p:cNvSpPr/>
          <p:nvPr/>
        </p:nvSpPr>
        <p:spPr>
          <a:xfrm rot="10800000">
            <a:off x="7854390" y="1940200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6985478" y="4764864"/>
            <a:ext cx="2088163" cy="1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33" name="Равнобедренный треугольник 32"/>
          <p:cNvSpPr/>
          <p:nvPr/>
        </p:nvSpPr>
        <p:spPr>
          <a:xfrm rot="10800000">
            <a:off x="7921535" y="4800466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92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8032191" y="377006"/>
            <a:ext cx="3688245" cy="6209675"/>
            <a:chOff x="7992762" y="319788"/>
            <a:chExt cx="3917604" cy="6335518"/>
          </a:xfrm>
        </p:grpSpPr>
        <p:sp>
          <p:nvSpPr>
            <p:cNvPr id="9" name="Shape 86"/>
            <p:cNvSpPr/>
            <p:nvPr/>
          </p:nvSpPr>
          <p:spPr>
            <a:xfrm flipV="1">
              <a:off x="7992762" y="319788"/>
              <a:ext cx="3802949" cy="6335518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8147430" y="481327"/>
              <a:ext cx="3527616" cy="18526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 ВЕЭС № 4 от 25 мая 2023 г. </a:t>
              </a:r>
            </a:p>
            <a:p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Об </a:t>
              </a:r>
              <a:r>
                <a:rPr lang="ru-RU" sz="16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оказании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финансового содействия при реализации </a:t>
              </a:r>
              <a:r>
                <a:rPr lang="ru-RU" sz="16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государствами – членами Евразийского экономического союза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совместных кооперационных проектов </a:t>
              </a: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отраслях </a:t>
              </a: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промышленности</a:t>
              </a: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8104403" y="2755902"/>
              <a:ext cx="3779564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-20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 ЕМПС № 3 от 26 октября  2023 г.</a:t>
              </a:r>
            </a:p>
            <a:p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Положение</a:t>
              </a:r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об отборе совместных </a:t>
              </a: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кооперационных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проектов </a:t>
              </a:r>
              <a:r>
                <a:rPr lang="ru-RU" sz="16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отраслях промышленности и оказании финансового содействия при их реализации государствами - членами Евразийского экономического </a:t>
              </a:r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союза</a:t>
              </a: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8136772" y="4938415"/>
              <a:ext cx="3773594" cy="13502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-20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Распоряжение Совета ЕЭК  № 47 </a:t>
              </a:r>
            </a:p>
            <a:p>
              <a:r>
                <a:rPr lang="ru-RU" sz="1600" b="1" spc="-20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 12 декабря 2023 г.</a:t>
              </a:r>
            </a:p>
            <a:p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Перечень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финансовых организаций, участвующих в механизме финансового </a:t>
              </a: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содействия</a:t>
              </a: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3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1979691"/>
            <a:ext cx="375728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Нормативно-правовая база</a:t>
            </a:r>
          </a:p>
          <a:p>
            <a:pPr algn="r"/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промышленной кооперации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4010116" y="377006"/>
            <a:ext cx="3596930" cy="6209675"/>
            <a:chOff x="4195386" y="323227"/>
            <a:chExt cx="3642523" cy="6311412"/>
          </a:xfrm>
        </p:grpSpPr>
        <p:sp>
          <p:nvSpPr>
            <p:cNvPr id="26" name="Shape 86"/>
            <p:cNvSpPr/>
            <p:nvPr/>
          </p:nvSpPr>
          <p:spPr>
            <a:xfrm flipV="1">
              <a:off x="4195511" y="323227"/>
              <a:ext cx="3642397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4195386" y="478785"/>
              <a:ext cx="3600000" cy="22522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ru-RU" sz="2000" b="1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Протокол о внесении изменений в </a:t>
              </a:r>
            </a:p>
            <a:p>
              <a:pPr>
                <a:lnSpc>
                  <a:spcPts val="1800"/>
                </a:lnSpc>
              </a:pPr>
              <a:r>
                <a:rPr lang="ru-RU" sz="2000" b="1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Договор о ЕАЭС подписан </a:t>
              </a:r>
              <a:endParaRPr lang="ru-RU" sz="2000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>
                <a:lnSpc>
                  <a:spcPts val="1800"/>
                </a:lnSpc>
              </a:pPr>
              <a:r>
                <a:rPr lang="ru-RU" sz="20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25 мая 2023 </a:t>
              </a:r>
              <a:r>
                <a:rPr lang="ru-RU" sz="2000" b="1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г. </a:t>
              </a:r>
            </a:p>
            <a:p>
              <a:pPr algn="just"/>
              <a:endParaRPr lang="ru-RU" sz="16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just"/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Ратификация Протокола:</a:t>
              </a:r>
            </a:p>
            <a:p>
              <a:pPr algn="just"/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Ратификация протокола завершена </a:t>
              </a:r>
            </a:p>
            <a:p>
              <a:pPr algn="just"/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7 июня 2024 г.</a:t>
              </a:r>
              <a:endParaRPr lang="ru-RU" sz="1600" i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endParaRPr lang="ru-RU" sz="14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237909" y="3446148"/>
              <a:ext cx="3600000" cy="30395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endParaRPr lang="ru-RU" sz="14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>
                <a:lnSpc>
                  <a:spcPts val="1800"/>
                </a:lnSpc>
              </a:pP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ИЗМЕНЕНИЯ В ДОГОВОРЕ</a:t>
              </a: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:</a:t>
              </a:r>
            </a:p>
            <a:p>
              <a:pPr>
                <a:lnSpc>
                  <a:spcPts val="1800"/>
                </a:lnSpc>
              </a:pPr>
              <a:endParaRPr lang="ru-RU" sz="16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marL="92075" indent="-92075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ru-RU" sz="1600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Полномочия Комиссии </a:t>
              </a:r>
              <a:r>
                <a:rPr lang="ru-RU" sz="1600" dirty="0" smtClean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–</a:t>
              </a:r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на финансирование проектов</a:t>
              </a:r>
            </a:p>
            <a:p>
              <a:pPr marL="92075" indent="-92075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ru-RU" sz="1600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Инструмент </a:t>
              </a:r>
              <a:r>
                <a:rPr lang="ru-RU" sz="1600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промышленного сотрудничества</a:t>
              </a:r>
              <a:r>
                <a:rPr lang="ru-RU" sz="1600" spc="-20" dirty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600" dirty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–</a:t>
              </a:r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реализация совместных кооперационных проектов</a:t>
              </a:r>
            </a:p>
            <a:p>
              <a:pPr marL="92075" indent="-92075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ru-RU" sz="1600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Полномочия Совета Комиссии </a:t>
              </a:r>
              <a:r>
                <a:rPr lang="ru-RU" sz="1600" dirty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– </a:t>
              </a:r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 об оказании финансового содействия </a:t>
              </a:r>
            </a:p>
            <a:p>
              <a:pPr marL="92075" indent="-92075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ru-RU" sz="1600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Полномочия Межправительственного совета </a:t>
              </a:r>
              <a:r>
                <a:rPr lang="ru-RU" sz="1600" dirty="0" smtClean="0">
                  <a:solidFill>
                    <a:schemeClr val="bg1">
                      <a:lumMod val="50000"/>
                    </a:schemeClr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–</a:t>
              </a:r>
              <a:r>
                <a:rPr lang="ru-RU" sz="1600" spc="-3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утверждение Положения об отборе и реализации проектов</a:t>
              </a:r>
              <a:endParaRPr lang="ru-RU" sz="1600" spc="-3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sp>
        <p:nvSpPr>
          <p:cNvPr id="28" name="object 17">
            <a:extLst>
              <a:ext uri="{FF2B5EF4-FFF2-40B4-BE49-F238E27FC236}">
                <a16:creationId xmlns="" xmlns:a16="http://schemas.microsoft.com/office/drawing/2014/main" id="{D397F163-1608-044A-8BCD-52D8E8F69477}"/>
              </a:ext>
            </a:extLst>
          </p:cNvPr>
          <p:cNvSpPr/>
          <p:nvPr/>
        </p:nvSpPr>
        <p:spPr>
          <a:xfrm>
            <a:off x="7337241" y="3873501"/>
            <a:ext cx="153580" cy="2884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Группа 30"/>
          <p:cNvGrpSpPr/>
          <p:nvPr/>
        </p:nvGrpSpPr>
        <p:grpSpPr>
          <a:xfrm>
            <a:off x="7607046" y="1289057"/>
            <a:ext cx="430828" cy="4224350"/>
            <a:chOff x="7193147" y="3754544"/>
            <a:chExt cx="430828" cy="4224350"/>
          </a:xfrm>
        </p:grpSpPr>
        <p:sp>
          <p:nvSpPr>
            <p:cNvPr id="32" name="object 16">
              <a:extLst>
                <a:ext uri="{FF2B5EF4-FFF2-40B4-BE49-F238E27FC236}">
                  <a16:creationId xmlns="" xmlns:a16="http://schemas.microsoft.com/office/drawing/2014/main" id="{E646AC26-998F-3049-9D97-56679996C0EC}"/>
                </a:ext>
              </a:extLst>
            </p:cNvPr>
            <p:cNvSpPr/>
            <p:nvPr/>
          </p:nvSpPr>
          <p:spPr>
            <a:xfrm>
              <a:off x="7193147" y="3754544"/>
              <a:ext cx="430828" cy="4991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17">
              <a:extLst>
                <a:ext uri="{FF2B5EF4-FFF2-40B4-BE49-F238E27FC236}">
                  <a16:creationId xmlns="" xmlns:a16="http://schemas.microsoft.com/office/drawing/2014/main" id="{D397F163-1608-044A-8BCD-52D8E8F69477}"/>
                </a:ext>
              </a:extLst>
            </p:cNvPr>
            <p:cNvSpPr/>
            <p:nvPr/>
          </p:nvSpPr>
          <p:spPr>
            <a:xfrm>
              <a:off x="7337171" y="3873498"/>
              <a:ext cx="153579" cy="28849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16">
              <a:extLst>
                <a:ext uri="{FF2B5EF4-FFF2-40B4-BE49-F238E27FC236}">
                  <a16:creationId xmlns="" xmlns:a16="http://schemas.microsoft.com/office/drawing/2014/main" id="{E646AC26-998F-3049-9D97-56679996C0EC}"/>
                </a:ext>
              </a:extLst>
            </p:cNvPr>
            <p:cNvSpPr/>
            <p:nvPr/>
          </p:nvSpPr>
          <p:spPr>
            <a:xfrm>
              <a:off x="7193147" y="7479794"/>
              <a:ext cx="430828" cy="4991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17">
              <a:extLst>
                <a:ext uri="{FF2B5EF4-FFF2-40B4-BE49-F238E27FC236}">
                  <a16:creationId xmlns="" xmlns:a16="http://schemas.microsoft.com/office/drawing/2014/main" id="{D397F163-1608-044A-8BCD-52D8E8F69477}"/>
                </a:ext>
              </a:extLst>
            </p:cNvPr>
            <p:cNvSpPr/>
            <p:nvPr/>
          </p:nvSpPr>
          <p:spPr>
            <a:xfrm>
              <a:off x="7337171" y="7598748"/>
              <a:ext cx="153579" cy="28849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017553" y="1736676"/>
            <a:ext cx="3596806" cy="772369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092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4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38483"/>
            <a:ext cx="375728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Механизм финансового содействия </a:t>
            </a: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промышленной </a:t>
            </a:r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кооперации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Рисунок 73"/>
          <p:cNvPicPr>
            <a:picLocks noChangeAspect="1"/>
          </p:cNvPicPr>
          <p:nvPr/>
        </p:nvPicPr>
        <p:blipFill>
          <a:blip r:embed="rId8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82385" y="432518"/>
            <a:ext cx="372962" cy="372962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4441910" y="406142"/>
            <a:ext cx="3228175" cy="1392620"/>
            <a:chOff x="4452345" y="95394"/>
            <a:chExt cx="3230236" cy="1346580"/>
          </a:xfrm>
        </p:grpSpPr>
        <p:sp>
          <p:nvSpPr>
            <p:cNvPr id="9" name="Shape 86"/>
            <p:cNvSpPr/>
            <p:nvPr/>
          </p:nvSpPr>
          <p:spPr>
            <a:xfrm flipV="1">
              <a:off x="4452345" y="95394"/>
              <a:ext cx="3157937" cy="1346580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556017" y="361751"/>
              <a:ext cx="305426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ИСТОЧНИК ФИНАНСИРОВАНИЯ</a:t>
              </a: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4538021" y="952100"/>
              <a:ext cx="3144560" cy="312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Бюджет </a:t>
              </a: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ЕАЭС</a:t>
              </a: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4436384" y="1882863"/>
            <a:ext cx="3204836" cy="1825834"/>
            <a:chOff x="4436384" y="2467192"/>
            <a:chExt cx="3204836" cy="1777682"/>
          </a:xfrm>
        </p:grpSpPr>
        <p:sp>
          <p:nvSpPr>
            <p:cNvPr id="91" name="Shape 86"/>
            <p:cNvSpPr/>
            <p:nvPr/>
          </p:nvSpPr>
          <p:spPr>
            <a:xfrm flipV="1">
              <a:off x="4436384" y="2467192"/>
              <a:ext cx="3157937" cy="177768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4540056" y="2633853"/>
              <a:ext cx="305426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ФОРМА </a:t>
              </a:r>
            </a:p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ПОДДЕРЖКИ</a:t>
              </a:r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4496660" y="3236902"/>
              <a:ext cx="3144560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Субсидирование части ставки </a:t>
              </a:r>
              <a:endParaRPr lang="ru-RU" sz="1500" b="1" spc="-3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r>
                <a:rPr lang="ru-RU" sz="1500" b="1" spc="-3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 </a:t>
              </a:r>
              <a:r>
                <a:rPr lang="ru-RU" sz="1500" b="1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кредитам и </a:t>
              </a:r>
              <a:r>
                <a:rPr lang="ru-RU" sz="1500" b="1" spc="-3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займам</a:t>
              </a:r>
            </a:p>
            <a:p>
              <a:r>
                <a:rPr lang="ru-RU" sz="1500" spc="-3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размере </a:t>
              </a:r>
              <a:r>
                <a:rPr lang="ru-RU" sz="1500" b="1" spc="-3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100</a:t>
              </a:r>
              <a:r>
                <a:rPr lang="ru-RU" sz="1500" b="1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%</a:t>
              </a:r>
              <a:r>
                <a:rPr lang="ru-RU" sz="1500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500" b="1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ключевой ставки </a:t>
              </a:r>
              <a:r>
                <a:rPr lang="ru-RU" sz="1500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ЦБ/НБ</a:t>
              </a:r>
            </a:p>
          </p:txBody>
        </p:sp>
      </p:grpSp>
      <p:pic>
        <p:nvPicPr>
          <p:cNvPr id="75" name="Рисунок 74"/>
          <p:cNvPicPr>
            <a:picLocks noChangeAspect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75658" y="1879335"/>
            <a:ext cx="349405" cy="349405"/>
          </a:xfrm>
          <a:prstGeom prst="rect">
            <a:avLst/>
          </a:prstGeom>
        </p:spPr>
      </p:pic>
      <p:grpSp>
        <p:nvGrpSpPr>
          <p:cNvPr id="10" name="Группа 9"/>
          <p:cNvGrpSpPr/>
          <p:nvPr/>
        </p:nvGrpSpPr>
        <p:grpSpPr>
          <a:xfrm>
            <a:off x="4436384" y="3774199"/>
            <a:ext cx="3204836" cy="1394700"/>
            <a:chOff x="4436384" y="4077561"/>
            <a:chExt cx="3204836" cy="1529498"/>
          </a:xfrm>
        </p:grpSpPr>
        <p:sp>
          <p:nvSpPr>
            <p:cNvPr id="99" name="Shape 86"/>
            <p:cNvSpPr/>
            <p:nvPr/>
          </p:nvSpPr>
          <p:spPr>
            <a:xfrm flipV="1">
              <a:off x="4436384" y="4077561"/>
              <a:ext cx="3157937" cy="1529498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00" name="Прямоугольник 99"/>
            <p:cNvSpPr/>
            <p:nvPr/>
          </p:nvSpPr>
          <p:spPr>
            <a:xfrm>
              <a:off x="4540056" y="4295263"/>
              <a:ext cx="3054265" cy="6412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МАКСИМАЛЬНЫЙ ОБЪЕМ </a:t>
              </a:r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ПОДДЕРЖКИ</a:t>
              </a:r>
              <a:endParaRPr lang="ru-RU" sz="16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4496660" y="5012751"/>
              <a:ext cx="314456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350 млн </a:t>
              </a: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рублей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год на один проект</a:t>
              </a:r>
            </a:p>
          </p:txBody>
        </p:sp>
      </p:grpSp>
      <p:pic>
        <p:nvPicPr>
          <p:cNvPr id="76" name="Рисунок 75"/>
          <p:cNvPicPr>
            <a:picLocks noChangeAspect="1"/>
          </p:cNvPicPr>
          <p:nvPr/>
        </p:nvPicPr>
        <p:blipFill>
          <a:blip r:embed="rId10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54232" y="3719435"/>
            <a:ext cx="418632" cy="418632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4436384" y="5236013"/>
            <a:ext cx="3211998" cy="1308052"/>
            <a:chOff x="4436384" y="5508354"/>
            <a:chExt cx="3211998" cy="1209410"/>
          </a:xfrm>
        </p:grpSpPr>
        <p:sp>
          <p:nvSpPr>
            <p:cNvPr id="103" name="Shape 86"/>
            <p:cNvSpPr/>
            <p:nvPr/>
          </p:nvSpPr>
          <p:spPr>
            <a:xfrm flipV="1">
              <a:off x="4436384" y="5508354"/>
              <a:ext cx="3157937" cy="1209410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04" name="Прямоугольник 103"/>
            <p:cNvSpPr/>
            <p:nvPr/>
          </p:nvSpPr>
          <p:spPr>
            <a:xfrm>
              <a:off x="4483718" y="5641838"/>
              <a:ext cx="314456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СРОК СУБСИДИРОВАНИЯ </a:t>
              </a:r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И РЕАЛИЗАЦИИ ПРОЕКТА </a:t>
              </a:r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4503822" y="6244887"/>
              <a:ext cx="314456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до 5 лет</a:t>
              </a:r>
            </a:p>
          </p:txBody>
        </p:sp>
      </p:grpSp>
      <p:pic>
        <p:nvPicPr>
          <p:cNvPr id="77" name="Рисунок 76"/>
          <p:cNvPicPr>
            <a:picLocks noChangeAspect="1"/>
          </p:cNvPicPr>
          <p:nvPr/>
        </p:nvPicPr>
        <p:blipFill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007512" y="5236013"/>
            <a:ext cx="347835" cy="347835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8312536" y="422838"/>
            <a:ext cx="3204836" cy="1459111"/>
            <a:chOff x="8328496" y="99941"/>
            <a:chExt cx="3188875" cy="1725452"/>
          </a:xfrm>
        </p:grpSpPr>
        <p:sp>
          <p:nvSpPr>
            <p:cNvPr id="107" name="Shape 86"/>
            <p:cNvSpPr/>
            <p:nvPr/>
          </p:nvSpPr>
          <p:spPr>
            <a:xfrm flipV="1">
              <a:off x="8328496" y="99941"/>
              <a:ext cx="3188875" cy="172545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08" name="Прямоугольник 107"/>
            <p:cNvSpPr/>
            <p:nvPr/>
          </p:nvSpPr>
          <p:spPr>
            <a:xfrm>
              <a:off x="8432168" y="296924"/>
              <a:ext cx="308520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МАКСИМАЛЬНАЯ КОММЕРЧЕСКАЯ </a:t>
              </a:r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СТАВКА КРЕДИТА/ЗАЙМА</a:t>
              </a:r>
              <a:endParaRPr lang="ru-RU" sz="16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Прямоугольник 109"/>
            <p:cNvSpPr/>
            <p:nvPr/>
          </p:nvSpPr>
          <p:spPr>
            <a:xfrm>
              <a:off x="8414172" y="1173023"/>
              <a:ext cx="2139528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Ключевая ставка ЦБ/НБ </a:t>
              </a:r>
              <a:endParaRPr lang="ru-RU" sz="15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+ 6.5 %</a:t>
              </a:r>
              <a:endParaRPr lang="ru-RU" sz="15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8307713" y="2026224"/>
            <a:ext cx="3204836" cy="1577649"/>
            <a:chOff x="8312535" y="2065281"/>
            <a:chExt cx="3204836" cy="1577649"/>
          </a:xfrm>
        </p:grpSpPr>
        <p:sp>
          <p:nvSpPr>
            <p:cNvPr id="111" name="Shape 86"/>
            <p:cNvSpPr/>
            <p:nvPr/>
          </p:nvSpPr>
          <p:spPr>
            <a:xfrm flipV="1">
              <a:off x="8312535" y="2065281"/>
              <a:ext cx="3204836" cy="1577649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12" name="Прямоугольник 111"/>
            <p:cNvSpPr/>
            <p:nvPr/>
          </p:nvSpPr>
          <p:spPr>
            <a:xfrm>
              <a:off x="8416207" y="2206600"/>
              <a:ext cx="305426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ВАЛЮТА СУБСИДИРОВАНИЯ </a:t>
              </a:r>
            </a:p>
          </p:txBody>
        </p:sp>
        <p:sp>
          <p:nvSpPr>
            <p:cNvPr id="113" name="Прямоугольник 112"/>
            <p:cNvSpPr/>
            <p:nvPr/>
          </p:nvSpPr>
          <p:spPr>
            <a:xfrm>
              <a:off x="8372811" y="2796949"/>
              <a:ext cx="3144560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Российский рубль </a:t>
              </a:r>
              <a:endParaRPr lang="ru-RU" sz="15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курсу на дату принятия решения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Советом ЕЭК</a:t>
              </a:r>
              <a:endParaRPr lang="ru-RU" sz="15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8312535" y="3734817"/>
            <a:ext cx="3242936" cy="1101715"/>
            <a:chOff x="8312535" y="3713807"/>
            <a:chExt cx="3242936" cy="1087987"/>
          </a:xfrm>
        </p:grpSpPr>
        <p:sp>
          <p:nvSpPr>
            <p:cNvPr id="115" name="Shape 86"/>
            <p:cNvSpPr/>
            <p:nvPr/>
          </p:nvSpPr>
          <p:spPr>
            <a:xfrm flipV="1">
              <a:off x="8312535" y="3713807"/>
              <a:ext cx="3204836" cy="1087987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16" name="Прямоугольник 115"/>
            <p:cNvSpPr/>
            <p:nvPr/>
          </p:nvSpPr>
          <p:spPr>
            <a:xfrm>
              <a:off x="8416207" y="3771092"/>
              <a:ext cx="305426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ВАЛЮТА КРЕДИТОВАНИЯ </a:t>
              </a:r>
            </a:p>
          </p:txBody>
        </p:sp>
        <p:sp>
          <p:nvSpPr>
            <p:cNvPr id="117" name="Прямоугольник 116"/>
            <p:cNvSpPr/>
            <p:nvPr/>
          </p:nvSpPr>
          <p:spPr>
            <a:xfrm>
              <a:off x="8410911" y="4361441"/>
              <a:ext cx="314456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Валюта одного из государств-членов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8307713" y="5031386"/>
            <a:ext cx="3452218" cy="1603829"/>
            <a:chOff x="8307713" y="5121611"/>
            <a:chExt cx="3452218" cy="1578840"/>
          </a:xfrm>
        </p:grpSpPr>
        <p:sp>
          <p:nvSpPr>
            <p:cNvPr id="119" name="Shape 86"/>
            <p:cNvSpPr/>
            <p:nvPr/>
          </p:nvSpPr>
          <p:spPr>
            <a:xfrm flipV="1">
              <a:off x="8307713" y="5121611"/>
              <a:ext cx="3204836" cy="1578840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20" name="Прямоугольник 119"/>
            <p:cNvSpPr/>
            <p:nvPr/>
          </p:nvSpPr>
          <p:spPr>
            <a:xfrm>
              <a:off x="8434099" y="5177338"/>
              <a:ext cx="3325832" cy="57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ФОРМИРОВАНИЕ</a:t>
              </a:r>
            </a:p>
            <a:p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ПЕРЕЧНЯ ПРОЕКТОВ</a:t>
              </a:r>
              <a:endParaRPr lang="ru-RU" sz="16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Прямоугольник 120"/>
            <p:cNvSpPr/>
            <p:nvPr/>
          </p:nvSpPr>
          <p:spPr>
            <a:xfrm>
              <a:off x="8446256" y="5892180"/>
              <a:ext cx="3144560" cy="3181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1 апреля и 1 </a:t>
              </a: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октября</a:t>
              </a:r>
            </a:p>
          </p:txBody>
        </p:sp>
      </p:grpSp>
      <p:pic>
        <p:nvPicPr>
          <p:cNvPr id="78" name="Рисунок 77"/>
          <p:cNvPicPr>
            <a:picLocks noChangeAspect="1"/>
          </p:cNvPicPr>
          <p:nvPr/>
        </p:nvPicPr>
        <p:blipFill>
          <a:blip r:embed="rId1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96627" y="422839"/>
            <a:ext cx="372583" cy="372583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08215" y="1970557"/>
            <a:ext cx="349405" cy="349405"/>
          </a:xfrm>
          <a:prstGeom prst="rect">
            <a:avLst/>
          </a:prstGeom>
        </p:spPr>
      </p:pic>
      <p:pic>
        <p:nvPicPr>
          <p:cNvPr id="82" name="Рисунок 81"/>
          <p:cNvPicPr>
            <a:picLocks noChangeAspect="1"/>
          </p:cNvPicPr>
          <p:nvPr/>
        </p:nvPicPr>
        <p:blipFill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20568" y="4827134"/>
            <a:ext cx="408878" cy="408878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7821856" y="3636813"/>
            <a:ext cx="341971" cy="341971"/>
            <a:chOff x="10993110" y="4157146"/>
            <a:chExt cx="341971" cy="341971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15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1020828" y="4229031"/>
              <a:ext cx="286537" cy="182896"/>
            </a:xfrm>
            <a:prstGeom prst="rect">
              <a:avLst/>
            </a:prstGeom>
          </p:spPr>
        </p:pic>
        <p:pic>
          <p:nvPicPr>
            <p:cNvPr id="81" name="Рисунок 80"/>
            <p:cNvPicPr>
              <a:picLocks noChangeAspect="1"/>
            </p:cNvPicPr>
            <p:nvPr/>
          </p:nvPicPr>
          <p:blipFill>
            <a:blip r:embed="rId16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0993110" y="4157146"/>
              <a:ext cx="341971" cy="341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63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5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38483"/>
            <a:ext cx="37572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Форма участия </a:t>
            </a:r>
          </a:p>
          <a:p>
            <a:pPr algn="r"/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проекте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7848600" y="1284967"/>
            <a:ext cx="3784600" cy="2992980"/>
            <a:chOff x="4452345" y="-19157"/>
            <a:chExt cx="3157937" cy="1767196"/>
          </a:xfrm>
        </p:grpSpPr>
        <p:sp>
          <p:nvSpPr>
            <p:cNvPr id="9" name="Shape 86"/>
            <p:cNvSpPr/>
            <p:nvPr/>
          </p:nvSpPr>
          <p:spPr>
            <a:xfrm flipV="1">
              <a:off x="4452345" y="-19157"/>
              <a:ext cx="3157937" cy="1767196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504181" y="-19156"/>
              <a:ext cx="3054265" cy="7723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ТЕХНОЛОГИЧЕСКАЯ КООПЕРАЦИЯ</a:t>
              </a:r>
            </a:p>
            <a:p>
              <a:pPr algn="ctr"/>
              <a:endParaRPr lang="ru-RU" sz="5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 smtClean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(5</a:t>
              </a:r>
              <a:r>
                <a:rPr lang="ru-RU" sz="1400" b="1" i="1" spc="300" dirty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% от стоимости </a:t>
              </a:r>
              <a:endParaRPr lang="ru-RU" sz="14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 smtClean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проекта)</a:t>
              </a:r>
            </a:p>
            <a:p>
              <a:pPr algn="ctr"/>
              <a:endParaRPr lang="ru-RU" sz="1400" b="1" i="1" spc="3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4452345" y="712202"/>
              <a:ext cx="3144560" cy="10358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Предоставление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права </a:t>
              </a:r>
              <a:r>
                <a:rPr lang="ru-RU" sz="12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пользования технологическим </a:t>
              </a:r>
              <a:r>
                <a:rPr lang="ru-RU" sz="12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решением</a:t>
              </a:r>
            </a:p>
            <a:p>
              <a:pPr algn="ctr"/>
              <a:endParaRPr lang="ru-RU" sz="10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Поставка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технологического оборудования </a:t>
              </a:r>
              <a:r>
                <a:rPr lang="ru-RU" sz="12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 запасных частей к нему (станки, производственные линии, химические реакторы, трубы для транспортировки рабочих сред и веществ и т. д</a:t>
              </a:r>
              <a:r>
                <a:rPr lang="ru-RU" sz="12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.)</a:t>
              </a:r>
            </a:p>
            <a:p>
              <a:pPr algn="ctr"/>
              <a:endParaRPr lang="ru-RU" sz="10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Поставка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отечественного программного обеспечения.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712" y="732395"/>
            <a:ext cx="531812" cy="541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5" name="Группа 54"/>
          <p:cNvGrpSpPr/>
          <p:nvPr/>
        </p:nvGrpSpPr>
        <p:grpSpPr>
          <a:xfrm>
            <a:off x="4092153" y="1284965"/>
            <a:ext cx="3654506" cy="2515929"/>
            <a:chOff x="4452345" y="-19157"/>
            <a:chExt cx="3162296" cy="1568964"/>
          </a:xfrm>
        </p:grpSpPr>
        <p:sp>
          <p:nvSpPr>
            <p:cNvPr id="56" name="Shape 86"/>
            <p:cNvSpPr/>
            <p:nvPr/>
          </p:nvSpPr>
          <p:spPr>
            <a:xfrm flipV="1">
              <a:off x="4452345" y="-19157"/>
              <a:ext cx="3157937" cy="1568964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4504181" y="-19155"/>
              <a:ext cx="3054265" cy="6632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ПРОИЗВОДСТВЕННАЯ КООПЕРАЦИЯ</a:t>
              </a:r>
            </a:p>
            <a:p>
              <a:pPr algn="ctr"/>
              <a:endParaRPr lang="ru-RU" sz="5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 smtClean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(5% от себестоимости продукции)</a:t>
              </a:r>
              <a:endParaRPr lang="ru-RU" sz="1400" b="1" i="1" spc="3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4465722" y="767446"/>
              <a:ext cx="3144560" cy="2879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Поставка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материалов или комплектующих для изготовления конечной продукции</a:t>
              </a:r>
              <a:endParaRPr lang="ru-RU" sz="12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4470081" y="1110687"/>
              <a:ext cx="3144560" cy="4030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Важно! </a:t>
              </a:r>
              <a:r>
                <a:rPr lang="ru-RU" sz="12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Первичное сырье</a:t>
              </a:r>
              <a:r>
                <a:rPr lang="ru-RU" sz="12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, добытое из земли и не прошедшее первичную переработку (нефть, газ, руда и пр.),</a:t>
              </a:r>
              <a:r>
                <a:rPr lang="ru-RU" sz="12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не засчитывается </a:t>
              </a:r>
              <a:r>
                <a:rPr lang="ru-RU" sz="12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как поставка материалов</a:t>
              </a:r>
              <a:r>
                <a:rPr lang="ru-RU" sz="12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. </a:t>
              </a:r>
              <a:endParaRPr lang="ru-RU" sz="1200" b="1" i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4994" y="732395"/>
            <a:ext cx="531812" cy="541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1" name="Прямая соединительная линия 60"/>
          <p:cNvCxnSpPr/>
          <p:nvPr/>
        </p:nvCxnSpPr>
        <p:spPr>
          <a:xfrm>
            <a:off x="4929336" y="2474938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62" name="Прямая соединительная линия 61"/>
          <p:cNvCxnSpPr/>
          <p:nvPr/>
        </p:nvCxnSpPr>
        <p:spPr>
          <a:xfrm>
            <a:off x="4943872" y="3073367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63" name="Прямая соединительная линия 62"/>
          <p:cNvCxnSpPr/>
          <p:nvPr/>
        </p:nvCxnSpPr>
        <p:spPr>
          <a:xfrm>
            <a:off x="8806504" y="2490553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65" name="Прямая соединительная линия 64"/>
          <p:cNvCxnSpPr/>
          <p:nvPr/>
        </p:nvCxnSpPr>
        <p:spPr>
          <a:xfrm>
            <a:off x="8806504" y="3013547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66" name="Прямая соединительная линия 65"/>
          <p:cNvCxnSpPr/>
          <p:nvPr/>
        </p:nvCxnSpPr>
        <p:spPr>
          <a:xfrm>
            <a:off x="8775826" y="3923522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grpSp>
        <p:nvGrpSpPr>
          <p:cNvPr id="68" name="Группа 67"/>
          <p:cNvGrpSpPr/>
          <p:nvPr/>
        </p:nvGrpSpPr>
        <p:grpSpPr>
          <a:xfrm>
            <a:off x="4090909" y="4438702"/>
            <a:ext cx="3649469" cy="1867131"/>
            <a:chOff x="4452345" y="-19155"/>
            <a:chExt cx="3157937" cy="1102443"/>
          </a:xfrm>
        </p:grpSpPr>
        <p:sp>
          <p:nvSpPr>
            <p:cNvPr id="69" name="Shape 86"/>
            <p:cNvSpPr/>
            <p:nvPr/>
          </p:nvSpPr>
          <p:spPr>
            <a:xfrm flipV="1">
              <a:off x="4452345" y="-19155"/>
              <a:ext cx="3157937" cy="1102443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4504181" y="69363"/>
              <a:ext cx="3054265" cy="3725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КООПЕРАЦИЯ ПО УСЛУГАМ</a:t>
              </a:r>
            </a:p>
            <a:p>
              <a:pPr algn="ctr"/>
              <a:endParaRPr lang="ru-RU" sz="5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(10%  от стоимости проекта)</a:t>
              </a: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4465722" y="511849"/>
              <a:ext cx="3144560" cy="5633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Проектировка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 предпроектные </a:t>
              </a:r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работы</a:t>
              </a:r>
            </a:p>
            <a:p>
              <a:pPr algn="ctr"/>
              <a:endParaRPr lang="ru-RU" sz="10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Инжиниринг</a:t>
              </a:r>
            </a:p>
            <a:p>
              <a:pPr algn="ctr"/>
              <a:endParaRPr lang="ru-RU" sz="10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Строительные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услуги</a:t>
              </a:r>
              <a:endParaRPr lang="ru-RU" sz="12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cxnSp>
        <p:nvCxnSpPr>
          <p:cNvPr id="73" name="Прямая соединительная линия 72"/>
          <p:cNvCxnSpPr/>
          <p:nvPr/>
        </p:nvCxnSpPr>
        <p:spPr>
          <a:xfrm>
            <a:off x="4937066" y="5315802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80" name="Прямая соединительная линия 79"/>
          <p:cNvCxnSpPr/>
          <p:nvPr/>
        </p:nvCxnSpPr>
        <p:spPr>
          <a:xfrm>
            <a:off x="4943872" y="5668497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882" y="3851763"/>
            <a:ext cx="554063" cy="541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4" name="Прямая соединительная линия 83"/>
          <p:cNvCxnSpPr/>
          <p:nvPr/>
        </p:nvCxnSpPr>
        <p:spPr>
          <a:xfrm>
            <a:off x="4943872" y="6013275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grpSp>
        <p:nvGrpSpPr>
          <p:cNvPr id="85" name="Группа 84"/>
          <p:cNvGrpSpPr/>
          <p:nvPr/>
        </p:nvGrpSpPr>
        <p:grpSpPr>
          <a:xfrm>
            <a:off x="7851887" y="5012188"/>
            <a:ext cx="3784599" cy="1294229"/>
            <a:chOff x="4452345" y="-19156"/>
            <a:chExt cx="3168776" cy="764174"/>
          </a:xfrm>
        </p:grpSpPr>
        <p:sp>
          <p:nvSpPr>
            <p:cNvPr id="86" name="Shape 86"/>
            <p:cNvSpPr/>
            <p:nvPr/>
          </p:nvSpPr>
          <p:spPr>
            <a:xfrm flipV="1">
              <a:off x="4452345" y="-19156"/>
              <a:ext cx="3157937" cy="764174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4452345" y="-19155"/>
              <a:ext cx="3168776" cy="4724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КООПЕРАЦИЯ ПО ИНВЕСТИЦИЯМ </a:t>
              </a:r>
              <a:endParaRPr lang="ru-RU" sz="5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 smtClean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</a:t>
              </a:r>
              <a:r>
                <a:rPr lang="ru-RU" sz="1400" b="1" i="1" spc="300" dirty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10%  от стоимости проекта)</a:t>
              </a: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4465722" y="529260"/>
              <a:ext cx="3144560" cy="163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Имущественный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взнос в </a:t>
              </a:r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проект</a:t>
              </a:r>
              <a:endParaRPr lang="ru-RU" sz="12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cxnSp>
        <p:nvCxnSpPr>
          <p:cNvPr id="89" name="Прямая соединительная линия 88"/>
          <p:cNvCxnSpPr/>
          <p:nvPr/>
        </p:nvCxnSpPr>
        <p:spPr>
          <a:xfrm>
            <a:off x="8775826" y="5911515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598" y="4438702"/>
            <a:ext cx="522208" cy="5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44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3900236" y="314384"/>
            <a:ext cx="8123771" cy="6311412"/>
            <a:chOff x="3883542" y="323805"/>
            <a:chExt cx="8123771" cy="6311412"/>
          </a:xfrm>
        </p:grpSpPr>
        <p:sp>
          <p:nvSpPr>
            <p:cNvPr id="25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26" name="Группа 25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7" name="Группа 26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33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4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8" name="Группа 27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31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2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6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167" y="1994422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Критерии оценки</a:t>
            </a:r>
            <a:endParaRPr lang="ru-RU" sz="3200" b="1" spc="300" dirty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кооперационных проектов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" name="Прямоугольник 80"/>
          <p:cNvSpPr/>
          <p:nvPr/>
        </p:nvSpPr>
        <p:spPr>
          <a:xfrm>
            <a:off x="4557975" y="480909"/>
            <a:ext cx="73020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БАЛЛЬНАЯ ОЦЕНКА ПРОЕКТОВ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57975" y="1026043"/>
            <a:ext cx="72777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spc="-3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  </a:t>
            </a:r>
            <a:r>
              <a:rPr lang="ru-RU" spc="-3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Коэффициент </a:t>
            </a:r>
            <a:r>
              <a:rPr lang="ru-RU" spc="-3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проекта рассчитывается как суммарное количество баллов, </a:t>
            </a:r>
            <a:r>
              <a:rPr lang="ru-RU" spc="-3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ru-RU" spc="-3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ru-RU" spc="-3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  полученное кооперационным </a:t>
            </a:r>
            <a:r>
              <a:rPr lang="ru-RU" spc="-3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проектом по </a:t>
            </a:r>
            <a:r>
              <a:rPr lang="ru-RU" spc="-3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следующим параметрам*: </a:t>
            </a:r>
            <a:endParaRPr lang="ru-RU" spc="-3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189842"/>
              </p:ext>
            </p:extLst>
          </p:nvPr>
        </p:nvGraphicFramePr>
        <p:xfrm>
          <a:off x="4588455" y="1943549"/>
          <a:ext cx="7247311" cy="670812"/>
        </p:xfrm>
        <a:graphic>
          <a:graphicData uri="http://schemas.openxmlformats.org/drawingml/2006/table">
            <a:tbl>
              <a:tblPr firstRow="1" firstCol="1" bandRow="1"/>
              <a:tblGrid>
                <a:gridCol w="2634002"/>
                <a:gridCol w="2129188"/>
                <a:gridCol w="2484121"/>
              </a:tblGrid>
              <a:tr h="33540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spc="-3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1. Количество государств-членов </a:t>
                      </a:r>
                      <a:r>
                        <a:rPr lang="ru-RU" sz="1600" kern="1200" spc="-30" dirty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участников проекта</a:t>
                      </a:r>
                    </a:p>
                  </a:txBody>
                  <a:tcPr marL="66588" marR="66588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0" kern="1200" spc="-3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4 государства-члена</a:t>
                      </a:r>
                    </a:p>
                  </a:txBody>
                  <a:tcPr marL="66588" marR="66588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0" kern="1200" spc="-3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5 государств-членов</a:t>
                      </a:r>
                    </a:p>
                  </a:txBody>
                  <a:tcPr marL="66588" marR="66588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8" marR="66588" marT="9248" marB="0" anchor="ctr">
                    <a:lnL w="381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8" marR="66588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349043"/>
              </p:ext>
            </p:extLst>
          </p:nvPr>
        </p:nvGraphicFramePr>
        <p:xfrm>
          <a:off x="4593938" y="2538584"/>
          <a:ext cx="7249448" cy="1724377"/>
        </p:xfrm>
        <a:graphic>
          <a:graphicData uri="http://schemas.openxmlformats.org/drawingml/2006/table">
            <a:tbl>
              <a:tblPr firstRow="1" firstCol="1" bandRow="1"/>
              <a:tblGrid>
                <a:gridCol w="2631727"/>
                <a:gridCol w="990600"/>
                <a:gridCol w="1135380"/>
                <a:gridCol w="1272540"/>
                <a:gridCol w="1219201"/>
              </a:tblGrid>
              <a:tr h="129375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-63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spc="-3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2. Вид сотрудничества </a:t>
                      </a:r>
                    </a:p>
                    <a:p>
                      <a:pPr marL="0" indent="-63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spc="-3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между участниками </a:t>
                      </a:r>
                      <a:r>
                        <a:rPr lang="ru-RU" sz="1600" b="1" kern="1200" spc="-30" dirty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кооперационного </a:t>
                      </a:r>
                      <a:r>
                        <a:rPr lang="ru-RU" sz="1600" b="1" kern="1200" spc="-3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проекта*</a:t>
                      </a:r>
                      <a:endParaRPr lang="ru-RU" sz="1600" b="1" kern="1200" spc="-30" dirty="0">
                        <a:solidFill>
                          <a:srgbClr val="B1A777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66588" marR="66588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spc="-30" dirty="0">
                          <a:solidFill>
                            <a:srgbClr val="2E487C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Внесение доли в реализацию проекта</a:t>
                      </a:r>
                    </a:p>
                  </a:txBody>
                  <a:tcPr marL="66588" marR="66588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spc="-30" dirty="0">
                          <a:solidFill>
                            <a:srgbClr val="2E487C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Оказание </a:t>
                      </a:r>
                      <a:r>
                        <a:rPr lang="ru-RU" sz="1400" b="0" kern="1200" spc="-30" dirty="0" err="1" smtClean="0">
                          <a:solidFill>
                            <a:srgbClr val="2E487C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инжини</a:t>
                      </a:r>
                      <a:r>
                        <a:rPr lang="ru-RU" sz="1400" b="0" kern="1200" spc="-30" dirty="0" smtClean="0">
                          <a:solidFill>
                            <a:srgbClr val="2E487C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-ринговых </a:t>
                      </a:r>
                      <a:r>
                        <a:rPr lang="ru-RU" sz="1400" b="0" kern="1200" spc="-30" dirty="0">
                          <a:solidFill>
                            <a:srgbClr val="2E487C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и строительных услуг</a:t>
                      </a:r>
                    </a:p>
                  </a:txBody>
                  <a:tcPr marL="66588" marR="66588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spc="-30" dirty="0">
                          <a:solidFill>
                            <a:srgbClr val="2E487C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Поставки технологического оборудования</a:t>
                      </a:r>
                    </a:p>
                  </a:txBody>
                  <a:tcPr marL="66588" marR="66588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spc="-30" dirty="0">
                          <a:solidFill>
                            <a:srgbClr val="2E487C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Поставки материалов, комплектующих</a:t>
                      </a:r>
                    </a:p>
                  </a:txBody>
                  <a:tcPr marL="66588" marR="66588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8" marR="66588" marT="9248" marB="0" anchor="ctr">
                    <a:lnL w="381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8" marR="66588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8" marR="66588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8" marR="66588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437484"/>
              </p:ext>
            </p:extLst>
          </p:nvPr>
        </p:nvGraphicFramePr>
        <p:xfrm>
          <a:off x="4586318" y="4204220"/>
          <a:ext cx="7257068" cy="1388192"/>
        </p:xfrm>
        <a:graphic>
          <a:graphicData uri="http://schemas.openxmlformats.org/drawingml/2006/table">
            <a:tbl>
              <a:tblPr firstRow="1" firstCol="1" bandRow="1"/>
              <a:tblGrid>
                <a:gridCol w="2646967"/>
                <a:gridCol w="1478280"/>
                <a:gridCol w="1584960"/>
                <a:gridCol w="1546861"/>
              </a:tblGrid>
              <a:tr h="89585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-63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spc="-3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3. Дополнительные баллы</a:t>
                      </a:r>
                      <a:endParaRPr lang="ru-RU" sz="1600" b="1" kern="1200" spc="-30" dirty="0">
                        <a:solidFill>
                          <a:srgbClr val="B1A777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64122" marR="64122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spc="-3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Производство продукции, ранее не производимой </a:t>
                      </a:r>
                      <a:r>
                        <a:rPr lang="ru-RU" sz="1400" b="0" kern="1200" spc="-3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предприятиями </a:t>
                      </a:r>
                      <a:r>
                        <a:rPr lang="ru-RU" sz="1400" b="0" kern="1200" spc="-3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государств-членов</a:t>
                      </a:r>
                      <a:endParaRPr lang="ru-RU" sz="1400" b="0" kern="1200" spc="-3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64122" marR="64122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spc="-3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Обеспечение наращивания экспорта продукции в третьи страны</a:t>
                      </a:r>
                    </a:p>
                  </a:txBody>
                  <a:tcPr marL="64122" marR="64122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spc="-3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Обеспечение создания новых рабочих мест</a:t>
                      </a:r>
                    </a:p>
                  </a:txBody>
                  <a:tcPr marL="64122" marR="64122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0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22" marR="64122" marT="9248" marB="0" anchor="ctr">
                    <a:lnL w="381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22" marR="64122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22" marR="64122" marT="9248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0" name="Прямоугольник 29"/>
          <p:cNvSpPr/>
          <p:nvPr/>
        </p:nvSpPr>
        <p:spPr>
          <a:xfrm>
            <a:off x="4557975" y="6165603"/>
            <a:ext cx="6098138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000"/>
              </a:lnSpc>
            </a:pPr>
            <a:r>
              <a:rPr lang="ru-RU" sz="1600" i="1" spc="-3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*</a:t>
            </a:r>
            <a:r>
              <a:rPr lang="ru-RU" sz="1600" i="1" spc="-30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spc="-3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Для каждого участника проекта (кроме заемщика), по проекту баллы суммируются</a:t>
            </a:r>
          </a:p>
        </p:txBody>
      </p:sp>
    </p:spTree>
    <p:extLst>
      <p:ext uri="{BB962C8B-B14F-4D97-AF65-F5344CB8AC3E}">
        <p14:creationId xmlns:p14="http://schemas.microsoft.com/office/powerpoint/2010/main" val="9827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86"/>
          <p:cNvSpPr/>
          <p:nvPr/>
        </p:nvSpPr>
        <p:spPr>
          <a:xfrm flipV="1">
            <a:off x="3890711" y="259678"/>
            <a:ext cx="8116602" cy="6455821"/>
          </a:xfrm>
          <a:prstGeom prst="roundRect">
            <a:avLst>
              <a:gd name="adj" fmla="val 0"/>
            </a:avLst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endParaRPr lang="en-IN" sz="16600" b="1" dirty="0" smtClean="0">
              <a:ln>
                <a:solidFill>
                  <a:srgbClr val="8344FF"/>
                </a:solidFill>
              </a:ln>
              <a:solidFill>
                <a:schemeClr val="bg1"/>
              </a:solidFill>
              <a:latin typeface="Agency FB" panose="020B0503020202020204" pitchFamily="34" charset="0"/>
              <a:ea typeface="Arial"/>
              <a:cs typeface="Arial"/>
              <a:sym typeface="Calibri"/>
            </a:endParaRPr>
          </a:p>
        </p:txBody>
      </p: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7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3935861" y="323227"/>
            <a:ext cx="8177731" cy="2485189"/>
            <a:chOff x="3935861" y="103212"/>
            <a:chExt cx="7589401" cy="2931353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3935861" y="103212"/>
              <a:ext cx="241017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Заемщик</a:t>
              </a:r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4287139" y="475193"/>
              <a:ext cx="7238123" cy="25593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Регистрация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государстве-члене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ЕАЭС </a:t>
              </a:r>
            </a:p>
            <a:p>
              <a:pPr marL="171450" indent="-171450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Деятельность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отраслях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промышленности </a:t>
              </a: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 </a:t>
              </a: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менее 1 года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 даты регистрации или </a:t>
              </a: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предприятие вновь создано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для целей реализации проекта на территории государства – члена ЕАЭС</a:t>
              </a:r>
            </a:p>
            <a:p>
              <a:pPr marL="285750" indent="-285750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Доля </a:t>
              </a: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иностранного </a:t>
              </a: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участника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(не из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стран ЕАЭС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)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 превышает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50 %</a:t>
              </a:r>
            </a:p>
            <a:p>
              <a:pPr marL="742950" lvl="1" indent="-285750">
                <a:lnSpc>
                  <a:spcPts val="1800"/>
                </a:lnSpc>
                <a:buFont typeface="Wingdings" panose="05000000000000000000" pitchFamily="2" charset="2"/>
                <a:buChar char="ü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Отсутствует: </a:t>
              </a:r>
            </a:p>
            <a:p>
              <a:pPr marL="1657350" lvl="3" indent="-285750">
                <a:lnSpc>
                  <a:spcPts val="18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задолженность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 налогам, сборами и платежам (не 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более </a:t>
              </a:r>
            </a:p>
            <a:p>
              <a:pPr lvl="2">
                <a:lnSpc>
                  <a:spcPts val="1800"/>
                </a:lnSpc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      эквивалента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500 тыс. российских рублей)</a:t>
              </a:r>
            </a:p>
            <a:p>
              <a:pPr marL="1657350" lvl="3" indent="-285750">
                <a:lnSpc>
                  <a:spcPts val="18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просроченные платежи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перед национальными финансовыми организациями </a:t>
              </a:r>
            </a:p>
            <a:p>
              <a:pPr marL="1657350" lvl="3" indent="-285750">
                <a:lnSpc>
                  <a:spcPts val="18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реорганизация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или </a:t>
              </a: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ликвидация</a:t>
              </a:r>
              <a:endParaRPr lang="ru-RU" sz="14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3949021" y="3302923"/>
            <a:ext cx="7453957" cy="2861506"/>
            <a:chOff x="3949021" y="3302923"/>
            <a:chExt cx="7453957" cy="2861506"/>
          </a:xfrm>
        </p:grpSpPr>
        <p:sp>
          <p:nvSpPr>
            <p:cNvPr id="78" name="Прямоугольник 77"/>
            <p:cNvSpPr/>
            <p:nvPr/>
          </p:nvSpPr>
          <p:spPr>
            <a:xfrm>
              <a:off x="3949021" y="3302923"/>
              <a:ext cx="426496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Банк/Финансовая организация</a:t>
              </a:r>
              <a:endParaRPr lang="ru-RU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4390290" y="3763772"/>
              <a:ext cx="7012688" cy="2400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Статус резидента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государства – члена ЕАЭС</a:t>
              </a: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Лицензия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на банковскую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деятельность</a:t>
              </a:r>
              <a:endParaRPr lang="ru-RU" sz="15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Срок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деятельности не менее 5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лет</a:t>
              </a:r>
              <a:endParaRPr lang="ru-RU" sz="15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Опыт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инвестиционного финансирования</a:t>
              </a: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 является иностранным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юридическим лицом</a:t>
              </a:r>
            </a:p>
            <a:p>
              <a:pPr marL="742950" lvl="1" indent="-285750">
                <a:lnSpc>
                  <a:spcPts val="2000"/>
                </a:lnSpc>
                <a:buFont typeface="Wingdings" panose="05000000000000000000" pitchFamily="2" charset="2"/>
                <a:buChar char="ü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Отсутствует: </a:t>
              </a:r>
            </a:p>
            <a:p>
              <a:pPr marL="1200150" lvl="2" indent="-285750">
                <a:lnSpc>
                  <a:spcPts val="20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просроченная </a:t>
              </a:r>
              <a:r>
                <a:rPr lang="ru-RU" sz="14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или </a:t>
              </a: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неурегулированная задолженность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 субсидиям, бюджетным инвестициям и иным обязательствам перед 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госорганами</a:t>
              </a:r>
              <a:endParaRPr lang="ru-RU" sz="14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marL="1200150" lvl="2" indent="-285750">
                <a:lnSpc>
                  <a:spcPts val="20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реорганизация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или </a:t>
              </a: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ликвидация</a:t>
              </a:r>
              <a:endParaRPr lang="ru-RU" sz="14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3883542" y="1455342"/>
            <a:ext cx="430828" cy="3385175"/>
            <a:chOff x="3883542" y="1455342"/>
            <a:chExt cx="430828" cy="3385175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3883542" y="1455342"/>
              <a:ext cx="430828" cy="499100"/>
              <a:chOff x="7193147" y="3754544"/>
              <a:chExt cx="430828" cy="499100"/>
            </a:xfrm>
          </p:grpSpPr>
          <p:sp>
            <p:nvSpPr>
              <p:cNvPr id="27" name="object 16">
                <a:extLst>
                  <a:ext uri="{FF2B5EF4-FFF2-40B4-BE49-F238E27FC236}">
                    <a16:creationId xmlns:a16="http://schemas.microsoft.com/office/drawing/2014/main" xmlns="" id="{E646AC26-998F-3049-9D97-56679996C0EC}"/>
                  </a:ext>
                </a:extLst>
              </p:cNvPr>
              <p:cNvSpPr/>
              <p:nvPr/>
            </p:nvSpPr>
            <p:spPr>
              <a:xfrm>
                <a:off x="7193147" y="3754544"/>
                <a:ext cx="430828" cy="499100"/>
              </a:xfrm>
              <a:custGeom>
                <a:avLst/>
                <a:gdLst/>
                <a:ahLst/>
                <a:cxnLst/>
                <a:rect l="l" t="t" r="r" b="b"/>
                <a:pathLst>
                  <a:path w="440054" h="444500">
                    <a:moveTo>
                      <a:pt x="0" y="0"/>
                    </a:moveTo>
                    <a:lnTo>
                      <a:pt x="439940" y="0"/>
                    </a:lnTo>
                    <a:lnTo>
                      <a:pt x="439940" y="444118"/>
                    </a:lnTo>
                    <a:lnTo>
                      <a:pt x="0" y="4441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1A777">
                  <a:alpha val="73000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:a16="http://schemas.microsoft.com/office/drawing/2014/main" xmlns="" id="{D397F163-1608-044A-8BCD-52D8E8F69477}"/>
                  </a:ext>
                </a:extLst>
              </p:cNvPr>
              <p:cNvSpPr/>
              <p:nvPr/>
            </p:nvSpPr>
            <p:spPr>
              <a:xfrm>
                <a:off x="7337171" y="3873498"/>
                <a:ext cx="153579" cy="288499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9" name="Группа 28"/>
            <p:cNvGrpSpPr/>
            <p:nvPr/>
          </p:nvGrpSpPr>
          <p:grpSpPr>
            <a:xfrm>
              <a:off x="3883542" y="4341417"/>
              <a:ext cx="430828" cy="499100"/>
              <a:chOff x="7193147" y="3754544"/>
              <a:chExt cx="430828" cy="499100"/>
            </a:xfrm>
          </p:grpSpPr>
          <p:sp>
            <p:nvSpPr>
              <p:cNvPr id="30" name="object 16">
                <a:extLst>
                  <a:ext uri="{FF2B5EF4-FFF2-40B4-BE49-F238E27FC236}">
                    <a16:creationId xmlns:a16="http://schemas.microsoft.com/office/drawing/2014/main" xmlns="" id="{E646AC26-998F-3049-9D97-56679996C0EC}"/>
                  </a:ext>
                </a:extLst>
              </p:cNvPr>
              <p:cNvSpPr/>
              <p:nvPr/>
            </p:nvSpPr>
            <p:spPr>
              <a:xfrm>
                <a:off x="7193147" y="3754544"/>
                <a:ext cx="430828" cy="499100"/>
              </a:xfrm>
              <a:custGeom>
                <a:avLst/>
                <a:gdLst/>
                <a:ahLst/>
                <a:cxnLst/>
                <a:rect l="l" t="t" r="r" b="b"/>
                <a:pathLst>
                  <a:path w="440054" h="444500">
                    <a:moveTo>
                      <a:pt x="0" y="0"/>
                    </a:moveTo>
                    <a:lnTo>
                      <a:pt x="439940" y="0"/>
                    </a:lnTo>
                    <a:lnTo>
                      <a:pt x="439940" y="444118"/>
                    </a:lnTo>
                    <a:lnTo>
                      <a:pt x="0" y="4441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1A777">
                  <a:alpha val="73000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17">
                <a:extLst>
                  <a:ext uri="{FF2B5EF4-FFF2-40B4-BE49-F238E27FC236}">
                    <a16:creationId xmlns:a16="http://schemas.microsoft.com/office/drawing/2014/main" xmlns="" id="{D397F163-1608-044A-8BCD-52D8E8F69477}"/>
                  </a:ext>
                </a:extLst>
              </p:cNvPr>
              <p:cNvSpPr/>
              <p:nvPr/>
            </p:nvSpPr>
            <p:spPr>
              <a:xfrm>
                <a:off x="7337171" y="3873498"/>
                <a:ext cx="153579" cy="288499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33" name="Прямоугольник 32"/>
          <p:cNvSpPr/>
          <p:nvPr/>
        </p:nvSpPr>
        <p:spPr>
          <a:xfrm>
            <a:off x="1" y="1954442"/>
            <a:ext cx="37918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Требования</a:t>
            </a:r>
            <a:r>
              <a:rPr lang="ru-RU" b="1" i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endParaRPr lang="ru-RU" b="1" i="1" spc="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 </a:t>
            </a:r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заёмщику и финансовым организациям</a:t>
            </a:r>
          </a:p>
        </p:txBody>
      </p:sp>
    </p:spTree>
    <p:extLst>
      <p:ext uri="{BB962C8B-B14F-4D97-AF65-F5344CB8AC3E}">
        <p14:creationId xmlns:p14="http://schemas.microsoft.com/office/powerpoint/2010/main" val="107511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28"/>
          <p:cNvGrpSpPr/>
          <p:nvPr/>
        </p:nvGrpSpPr>
        <p:grpSpPr>
          <a:xfrm>
            <a:off x="3840165" y="273294"/>
            <a:ext cx="8123771" cy="6311412"/>
            <a:chOff x="3883542" y="323805"/>
            <a:chExt cx="8123771" cy="6311412"/>
          </a:xfrm>
        </p:grpSpPr>
        <p:sp>
          <p:nvSpPr>
            <p:cNvPr id="30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31" name="Группа 30"/>
            <p:cNvGrpSpPr/>
            <p:nvPr/>
          </p:nvGrpSpPr>
          <p:grpSpPr>
            <a:xfrm>
              <a:off x="3883542" y="1574296"/>
              <a:ext cx="430828" cy="2513746"/>
              <a:chOff x="3883542" y="1574296"/>
              <a:chExt cx="430828" cy="2513746"/>
            </a:xfrm>
          </p:grpSpPr>
          <p:sp>
            <p:nvSpPr>
              <p:cNvPr id="40" name="object 17">
                <a:extLst>
                  <a:ext uri="{FF2B5EF4-FFF2-40B4-BE49-F238E27FC236}">
                    <a16:creationId xmlns:a16="http://schemas.microsoft.com/office/drawing/2014/main" xmlns="" id="{D397F163-1608-044A-8BCD-52D8E8F69477}"/>
                  </a:ext>
                </a:extLst>
              </p:cNvPr>
              <p:cNvSpPr/>
              <p:nvPr/>
            </p:nvSpPr>
            <p:spPr>
              <a:xfrm>
                <a:off x="4027566" y="1574296"/>
                <a:ext cx="153579" cy="28849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3" name="Группа 32"/>
              <p:cNvGrpSpPr/>
              <p:nvPr/>
            </p:nvGrpSpPr>
            <p:grpSpPr>
              <a:xfrm>
                <a:off x="3883542" y="3588942"/>
                <a:ext cx="430828" cy="499100"/>
                <a:chOff x="7193147" y="3002069"/>
                <a:chExt cx="430828" cy="499100"/>
              </a:xfrm>
            </p:grpSpPr>
            <p:sp>
              <p:nvSpPr>
                <p:cNvPr id="34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002069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5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121023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6" name="Скругленный прямоугольник 25"/>
          <p:cNvSpPr/>
          <p:nvPr/>
        </p:nvSpPr>
        <p:spPr>
          <a:xfrm>
            <a:off x="4063606" y="985847"/>
            <a:ext cx="2394588" cy="1196146"/>
          </a:xfrm>
          <a:prstGeom prst="roundRect">
            <a:avLst/>
          </a:prstGeom>
          <a:solidFill>
            <a:srgbClr val="C7CEDC">
              <a:alpha val="69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lang="ru-RU" sz="2400">
              <a:solidFill>
                <a:schemeClr val="bg1"/>
              </a:solidFill>
              <a:latin typeface="Teko" panose="020B0604020202020204" charset="0"/>
              <a:ea typeface="Teko"/>
              <a:cs typeface="Teko" panose="020B0604020202020204" charset="0"/>
            </a:endParaRPr>
          </a:p>
        </p:txBody>
      </p:sp>
      <p:sp>
        <p:nvSpPr>
          <p:cNvPr id="52" name="Полилиния 51"/>
          <p:cNvSpPr/>
          <p:nvPr/>
        </p:nvSpPr>
        <p:spPr>
          <a:xfrm>
            <a:off x="2533650" y="1135169"/>
            <a:ext cx="7286314" cy="4834561"/>
          </a:xfrm>
          <a:custGeom>
            <a:avLst/>
            <a:gdLst>
              <a:gd name="connsiteX0" fmla="*/ 0 w 18698966"/>
              <a:gd name="connsiteY0" fmla="*/ 3524374 h 7931423"/>
              <a:gd name="connsiteX1" fmla="*/ 1438382 w 18698966"/>
              <a:gd name="connsiteY1" fmla="*/ 3534648 h 7931423"/>
              <a:gd name="connsiteX2" fmla="*/ 3493213 w 18698966"/>
              <a:gd name="connsiteY2" fmla="*/ 2178459 h 7931423"/>
              <a:gd name="connsiteX3" fmla="*/ 4397339 w 18698966"/>
              <a:gd name="connsiteY3" fmla="*/ 2075717 h 7931423"/>
              <a:gd name="connsiteX4" fmla="*/ 5126804 w 18698966"/>
              <a:gd name="connsiteY4" fmla="*/ 2527780 h 7931423"/>
              <a:gd name="connsiteX5" fmla="*/ 5558319 w 18698966"/>
              <a:gd name="connsiteY5" fmla="*/ 3288068 h 7931423"/>
              <a:gd name="connsiteX6" fmla="*/ 5671335 w 18698966"/>
              <a:gd name="connsiteY6" fmla="*/ 3822324 h 7931423"/>
              <a:gd name="connsiteX7" fmla="*/ 5671335 w 18698966"/>
              <a:gd name="connsiteY7" fmla="*/ 4551789 h 7931423"/>
              <a:gd name="connsiteX8" fmla="*/ 5702157 w 18698966"/>
              <a:gd name="connsiteY8" fmla="*/ 4942207 h 7931423"/>
              <a:gd name="connsiteX9" fmla="*/ 5856269 w 18698966"/>
              <a:gd name="connsiteY9" fmla="*/ 5435367 h 7931423"/>
              <a:gd name="connsiteX10" fmla="*/ 6318606 w 18698966"/>
              <a:gd name="connsiteY10" fmla="*/ 5733317 h 7931423"/>
              <a:gd name="connsiteX11" fmla="*/ 7469312 w 18698966"/>
              <a:gd name="connsiteY11" fmla="*/ 5866881 h 7931423"/>
              <a:gd name="connsiteX12" fmla="*/ 7900827 w 18698966"/>
              <a:gd name="connsiteY12" fmla="*/ 5897704 h 7931423"/>
              <a:gd name="connsiteX13" fmla="*/ 8342615 w 18698966"/>
              <a:gd name="connsiteY13" fmla="*/ 6010720 h 7931423"/>
              <a:gd name="connsiteX14" fmla="*/ 8897420 w 18698966"/>
              <a:gd name="connsiteY14" fmla="*/ 6370315 h 7931423"/>
              <a:gd name="connsiteX15" fmla="*/ 9380305 w 18698966"/>
              <a:gd name="connsiteY15" fmla="*/ 6966216 h 7931423"/>
              <a:gd name="connsiteX16" fmla="*/ 9657708 w 18698966"/>
              <a:gd name="connsiteY16" fmla="*/ 7336086 h 7931423"/>
              <a:gd name="connsiteX17" fmla="*/ 10294705 w 18698966"/>
              <a:gd name="connsiteY17" fmla="*/ 7798423 h 7931423"/>
              <a:gd name="connsiteX18" fmla="*/ 11209105 w 18698966"/>
              <a:gd name="connsiteY18" fmla="*/ 7921713 h 7931423"/>
              <a:gd name="connsiteX19" fmla="*/ 12277618 w 18698966"/>
              <a:gd name="connsiteY19" fmla="*/ 7592940 h 7931423"/>
              <a:gd name="connsiteX20" fmla="*/ 12894067 w 18698966"/>
              <a:gd name="connsiteY20" fmla="*/ 7089506 h 7931423"/>
              <a:gd name="connsiteX21" fmla="*/ 13335856 w 18698966"/>
              <a:gd name="connsiteY21" fmla="*/ 6072365 h 7931423"/>
              <a:gd name="connsiteX22" fmla="*/ 13633806 w 18698966"/>
              <a:gd name="connsiteY22" fmla="*/ 5497012 h 7931423"/>
              <a:gd name="connsiteX23" fmla="*/ 14055047 w 18698966"/>
              <a:gd name="connsiteY23" fmla="*/ 5178513 h 7931423"/>
              <a:gd name="connsiteX24" fmla="*/ 14486561 w 18698966"/>
              <a:gd name="connsiteY24" fmla="*/ 5127142 h 7931423"/>
              <a:gd name="connsiteX25" fmla="*/ 14969447 w 18698966"/>
              <a:gd name="connsiteY25" fmla="*/ 5332625 h 7931423"/>
              <a:gd name="connsiteX26" fmla="*/ 15472881 w 18698966"/>
              <a:gd name="connsiteY26" fmla="*/ 5774414 h 7931423"/>
              <a:gd name="connsiteX27" fmla="*/ 16109878 w 18698966"/>
              <a:gd name="connsiteY27" fmla="*/ 6195654 h 7931423"/>
              <a:gd name="connsiteX28" fmla="*/ 16500296 w 18698966"/>
              <a:gd name="connsiteY28" fmla="*/ 6195654 h 7931423"/>
              <a:gd name="connsiteX29" fmla="*/ 16818795 w 18698966"/>
              <a:gd name="connsiteY29" fmla="*/ 5918252 h 7931423"/>
              <a:gd name="connsiteX30" fmla="*/ 16767424 w 18698966"/>
              <a:gd name="connsiteY30" fmla="*/ 5312077 h 7931423"/>
              <a:gd name="connsiteX31" fmla="*/ 16027685 w 18698966"/>
              <a:gd name="connsiteY31" fmla="*/ 3760679 h 7931423"/>
              <a:gd name="connsiteX32" fmla="*/ 16007137 w 18698966"/>
              <a:gd name="connsiteY32" fmla="*/ 3123681 h 7931423"/>
              <a:gd name="connsiteX33" fmla="*/ 16541393 w 18698966"/>
              <a:gd name="connsiteY33" fmla="*/ 2856553 h 7931423"/>
              <a:gd name="connsiteX34" fmla="*/ 17764018 w 18698966"/>
              <a:gd name="connsiteY34" fmla="*/ 3072311 h 7931423"/>
              <a:gd name="connsiteX35" fmla="*/ 18123613 w 18698966"/>
              <a:gd name="connsiteY35" fmla="*/ 3103133 h 7931423"/>
              <a:gd name="connsiteX36" fmla="*/ 18411290 w 18698966"/>
              <a:gd name="connsiteY36" fmla="*/ 2949021 h 7931423"/>
              <a:gd name="connsiteX37" fmla="*/ 18380467 w 18698966"/>
              <a:gd name="connsiteY37" fmla="*/ 2219556 h 7931423"/>
              <a:gd name="connsiteX38" fmla="*/ 18123613 w 18698966"/>
              <a:gd name="connsiteY38" fmla="*/ 1531187 h 7931423"/>
              <a:gd name="connsiteX39" fmla="*/ 17805114 w 18698966"/>
              <a:gd name="connsiteY39" fmla="*/ 873641 h 7931423"/>
              <a:gd name="connsiteX40" fmla="*/ 17918130 w 18698966"/>
              <a:gd name="connsiteY40" fmla="*/ 288014 h 7931423"/>
              <a:gd name="connsiteX41" fmla="*/ 18246903 w 18698966"/>
              <a:gd name="connsiteY41" fmla="*/ 41434 h 7931423"/>
              <a:gd name="connsiteX42" fmla="*/ 18698966 w 18698966"/>
              <a:gd name="connsiteY42" fmla="*/ 338 h 7931423"/>
              <a:gd name="connsiteX43" fmla="*/ 18698966 w 18698966"/>
              <a:gd name="connsiteY43" fmla="*/ 338 h 793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8698966" h="7931423">
                <a:moveTo>
                  <a:pt x="0" y="3524374"/>
                </a:moveTo>
                <a:cubicBezTo>
                  <a:pt x="428090" y="3641670"/>
                  <a:pt x="856180" y="3758967"/>
                  <a:pt x="1438382" y="3534648"/>
                </a:cubicBezTo>
                <a:cubicBezTo>
                  <a:pt x="2020584" y="3310329"/>
                  <a:pt x="3000054" y="2421614"/>
                  <a:pt x="3493213" y="2178459"/>
                </a:cubicBezTo>
                <a:cubicBezTo>
                  <a:pt x="3986372" y="1935304"/>
                  <a:pt x="4125074" y="2017497"/>
                  <a:pt x="4397339" y="2075717"/>
                </a:cubicBezTo>
                <a:cubicBezTo>
                  <a:pt x="4669604" y="2133937"/>
                  <a:pt x="4933307" y="2325721"/>
                  <a:pt x="5126804" y="2527780"/>
                </a:cubicBezTo>
                <a:cubicBezTo>
                  <a:pt x="5320301" y="2729839"/>
                  <a:pt x="5467564" y="3072311"/>
                  <a:pt x="5558319" y="3288068"/>
                </a:cubicBezTo>
                <a:cubicBezTo>
                  <a:pt x="5649074" y="3503825"/>
                  <a:pt x="5652499" y="3611704"/>
                  <a:pt x="5671335" y="3822324"/>
                </a:cubicBezTo>
                <a:cubicBezTo>
                  <a:pt x="5690171" y="4032944"/>
                  <a:pt x="5666198" y="4365142"/>
                  <a:pt x="5671335" y="4551789"/>
                </a:cubicBezTo>
                <a:cubicBezTo>
                  <a:pt x="5676472" y="4738436"/>
                  <a:pt x="5671335" y="4794944"/>
                  <a:pt x="5702157" y="4942207"/>
                </a:cubicBezTo>
                <a:cubicBezTo>
                  <a:pt x="5732979" y="5089470"/>
                  <a:pt x="5753528" y="5303515"/>
                  <a:pt x="5856269" y="5435367"/>
                </a:cubicBezTo>
                <a:cubicBezTo>
                  <a:pt x="5959010" y="5567219"/>
                  <a:pt x="6049766" y="5661398"/>
                  <a:pt x="6318606" y="5733317"/>
                </a:cubicBezTo>
                <a:cubicBezTo>
                  <a:pt x="6587446" y="5805236"/>
                  <a:pt x="7205609" y="5839483"/>
                  <a:pt x="7469312" y="5866881"/>
                </a:cubicBezTo>
                <a:cubicBezTo>
                  <a:pt x="7733016" y="5894279"/>
                  <a:pt x="7755277" y="5873731"/>
                  <a:pt x="7900827" y="5897704"/>
                </a:cubicBezTo>
                <a:cubicBezTo>
                  <a:pt x="8046377" y="5921677"/>
                  <a:pt x="8176516" y="5931952"/>
                  <a:pt x="8342615" y="6010720"/>
                </a:cubicBezTo>
                <a:cubicBezTo>
                  <a:pt x="8508714" y="6089489"/>
                  <a:pt x="8724472" y="6211066"/>
                  <a:pt x="8897420" y="6370315"/>
                </a:cubicBezTo>
                <a:cubicBezTo>
                  <a:pt x="9070368" y="6529564"/>
                  <a:pt x="9253590" y="6805254"/>
                  <a:pt x="9380305" y="6966216"/>
                </a:cubicBezTo>
                <a:cubicBezTo>
                  <a:pt x="9507020" y="7127178"/>
                  <a:pt x="9505308" y="7197385"/>
                  <a:pt x="9657708" y="7336086"/>
                </a:cubicBezTo>
                <a:cubicBezTo>
                  <a:pt x="9810108" y="7474787"/>
                  <a:pt x="10036139" y="7700819"/>
                  <a:pt x="10294705" y="7798423"/>
                </a:cubicBezTo>
                <a:cubicBezTo>
                  <a:pt x="10553271" y="7896027"/>
                  <a:pt x="10878620" y="7955960"/>
                  <a:pt x="11209105" y="7921713"/>
                </a:cubicBezTo>
                <a:cubicBezTo>
                  <a:pt x="11539591" y="7887466"/>
                  <a:pt x="11996791" y="7731641"/>
                  <a:pt x="12277618" y="7592940"/>
                </a:cubicBezTo>
                <a:cubicBezTo>
                  <a:pt x="12558445" y="7454239"/>
                  <a:pt x="12717694" y="7342935"/>
                  <a:pt x="12894067" y="7089506"/>
                </a:cubicBezTo>
                <a:cubicBezTo>
                  <a:pt x="13070440" y="6836077"/>
                  <a:pt x="13212566" y="6337781"/>
                  <a:pt x="13335856" y="6072365"/>
                </a:cubicBezTo>
                <a:cubicBezTo>
                  <a:pt x="13459146" y="5806949"/>
                  <a:pt x="13513941" y="5645987"/>
                  <a:pt x="13633806" y="5497012"/>
                </a:cubicBezTo>
                <a:cubicBezTo>
                  <a:pt x="13753671" y="5348037"/>
                  <a:pt x="13912921" y="5240158"/>
                  <a:pt x="14055047" y="5178513"/>
                </a:cubicBezTo>
                <a:cubicBezTo>
                  <a:pt x="14197173" y="5116868"/>
                  <a:pt x="14334161" y="5101457"/>
                  <a:pt x="14486561" y="5127142"/>
                </a:cubicBezTo>
                <a:cubicBezTo>
                  <a:pt x="14638961" y="5152827"/>
                  <a:pt x="14805060" y="5224746"/>
                  <a:pt x="14969447" y="5332625"/>
                </a:cubicBezTo>
                <a:cubicBezTo>
                  <a:pt x="15133834" y="5440504"/>
                  <a:pt x="15282809" y="5630576"/>
                  <a:pt x="15472881" y="5774414"/>
                </a:cubicBezTo>
                <a:cubicBezTo>
                  <a:pt x="15662953" y="5918252"/>
                  <a:pt x="15938642" y="6125447"/>
                  <a:pt x="16109878" y="6195654"/>
                </a:cubicBezTo>
                <a:cubicBezTo>
                  <a:pt x="16281114" y="6265861"/>
                  <a:pt x="16382143" y="6241888"/>
                  <a:pt x="16500296" y="6195654"/>
                </a:cubicBezTo>
                <a:cubicBezTo>
                  <a:pt x="16618449" y="6149420"/>
                  <a:pt x="16774274" y="6065515"/>
                  <a:pt x="16818795" y="5918252"/>
                </a:cubicBezTo>
                <a:cubicBezTo>
                  <a:pt x="16863316" y="5770989"/>
                  <a:pt x="16899276" y="5671672"/>
                  <a:pt x="16767424" y="5312077"/>
                </a:cubicBezTo>
                <a:cubicBezTo>
                  <a:pt x="16635572" y="4952482"/>
                  <a:pt x="16154400" y="4125412"/>
                  <a:pt x="16027685" y="3760679"/>
                </a:cubicBezTo>
                <a:cubicBezTo>
                  <a:pt x="15900970" y="3395946"/>
                  <a:pt x="15921519" y="3274369"/>
                  <a:pt x="16007137" y="3123681"/>
                </a:cubicBezTo>
                <a:cubicBezTo>
                  <a:pt x="16092755" y="2972993"/>
                  <a:pt x="16248580" y="2865115"/>
                  <a:pt x="16541393" y="2856553"/>
                </a:cubicBezTo>
                <a:cubicBezTo>
                  <a:pt x="16834206" y="2847991"/>
                  <a:pt x="17500315" y="3031214"/>
                  <a:pt x="17764018" y="3072311"/>
                </a:cubicBezTo>
                <a:cubicBezTo>
                  <a:pt x="18027721" y="3113408"/>
                  <a:pt x="18015734" y="3123681"/>
                  <a:pt x="18123613" y="3103133"/>
                </a:cubicBezTo>
                <a:cubicBezTo>
                  <a:pt x="18231492" y="3082585"/>
                  <a:pt x="18368481" y="3096284"/>
                  <a:pt x="18411290" y="2949021"/>
                </a:cubicBezTo>
                <a:cubicBezTo>
                  <a:pt x="18454099" y="2801758"/>
                  <a:pt x="18428413" y="2455862"/>
                  <a:pt x="18380467" y="2219556"/>
                </a:cubicBezTo>
                <a:cubicBezTo>
                  <a:pt x="18332521" y="1983250"/>
                  <a:pt x="18219505" y="1755506"/>
                  <a:pt x="18123613" y="1531187"/>
                </a:cubicBezTo>
                <a:cubicBezTo>
                  <a:pt x="18027721" y="1306868"/>
                  <a:pt x="17839361" y="1080836"/>
                  <a:pt x="17805114" y="873641"/>
                </a:cubicBezTo>
                <a:cubicBezTo>
                  <a:pt x="17770867" y="666446"/>
                  <a:pt x="17844499" y="426715"/>
                  <a:pt x="17918130" y="288014"/>
                </a:cubicBezTo>
                <a:cubicBezTo>
                  <a:pt x="17991761" y="149313"/>
                  <a:pt x="18116764" y="89380"/>
                  <a:pt x="18246903" y="41434"/>
                </a:cubicBezTo>
                <a:cubicBezTo>
                  <a:pt x="18377042" y="-6512"/>
                  <a:pt x="18698966" y="338"/>
                  <a:pt x="18698966" y="338"/>
                </a:cubicBezTo>
                <a:lnTo>
                  <a:pt x="18698966" y="338"/>
                </a:lnTo>
              </a:path>
            </a:pathLst>
          </a:custGeom>
          <a:noFill/>
          <a:ln w="19050">
            <a:solidFill>
              <a:srgbClr val="092A69"/>
            </a:solidFill>
            <a:prstDash val="dash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8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05232" y="2444511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Механизм</a:t>
            </a:r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рассмотрения </a:t>
            </a:r>
            <a:endParaRPr lang="ru-RU" sz="3200" b="1" spc="300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</a:t>
            </a:r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одобрения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Google Shape;1603;p105"/>
          <p:cNvSpPr txBox="1">
            <a:spLocks/>
          </p:cNvSpPr>
          <p:nvPr/>
        </p:nvSpPr>
        <p:spPr>
          <a:xfrm>
            <a:off x="5011733" y="2733150"/>
            <a:ext cx="3657112" cy="12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1800" spc="150" dirty="0" smtClean="0">
                <a:solidFill>
                  <a:srgbClr val="B1A777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2.Банки/институты развития</a:t>
            </a:r>
            <a:endParaRPr lang="ru-RU" sz="1800" spc="150" dirty="0">
              <a:solidFill>
                <a:srgbClr val="B1A777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  <a:sym typeface="Montserrat"/>
            </a:endParaRPr>
          </a:p>
          <a:p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Оценка заявки и </a:t>
            </a: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предварительное </a:t>
            </a:r>
          </a:p>
          <a:p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положительное заключение и подача </a:t>
            </a:r>
          </a:p>
          <a:p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проектной заявки в ЕЭК 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sp>
        <p:nvSpPr>
          <p:cNvPr id="38" name="Кольцо 37"/>
          <p:cNvSpPr/>
          <p:nvPr/>
        </p:nvSpPr>
        <p:spPr>
          <a:xfrm>
            <a:off x="3972610" y="2181992"/>
            <a:ext cx="373280" cy="374843"/>
          </a:xfrm>
          <a:prstGeom prst="donut">
            <a:avLst/>
          </a:prstGeom>
          <a:solidFill>
            <a:srgbClr val="8099C6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39" name="Google Shape;1603;p105"/>
          <p:cNvSpPr txBox="1">
            <a:spLocks/>
          </p:cNvSpPr>
          <p:nvPr/>
        </p:nvSpPr>
        <p:spPr>
          <a:xfrm>
            <a:off x="4029812" y="832629"/>
            <a:ext cx="2584348" cy="1349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tabLst>
                <a:tab pos="625475" algn="l"/>
              </a:tabLst>
            </a:pPr>
            <a:r>
              <a:rPr lang="ru-RU" sz="1800" spc="150" dirty="0" smtClean="0">
                <a:solidFill>
                  <a:srgbClr val="B1A777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1.Бизнес </a:t>
            </a:r>
            <a:r>
              <a:rPr lang="ru-RU" sz="1800" spc="150" dirty="0">
                <a:solidFill>
                  <a:srgbClr val="B1A777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ЕАЭС </a:t>
            </a:r>
            <a:endParaRPr lang="ru-RU" sz="1800" spc="150" dirty="0" smtClean="0">
              <a:solidFill>
                <a:srgbClr val="B1A777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  <a:sym typeface="Montserrat"/>
            </a:endParaRPr>
          </a:p>
          <a:p>
            <a:pPr marL="92075">
              <a:tabLst>
                <a:tab pos="622300" algn="l"/>
              </a:tabLst>
            </a:pP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Направление заявки в финансовую организацию с приложением предварительного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комплекта документов</a:t>
            </a:r>
          </a:p>
        </p:txBody>
      </p:sp>
      <p:sp>
        <p:nvSpPr>
          <p:cNvPr id="41" name="Google Shape;1603;p105"/>
          <p:cNvSpPr txBox="1">
            <a:spLocks/>
          </p:cNvSpPr>
          <p:nvPr/>
        </p:nvSpPr>
        <p:spPr>
          <a:xfrm>
            <a:off x="3823563" y="4790366"/>
            <a:ext cx="2377635" cy="1370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800" spc="220" dirty="0" smtClean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3.ЕЭК (</a:t>
            </a:r>
            <a:r>
              <a:rPr lang="ru-RU" sz="1800" spc="220" dirty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ДПП)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регистрация заявки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и </a:t>
            </a:r>
            <a:endParaRPr lang="ru-RU" sz="1400" b="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проверка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на </a:t>
            </a: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комплектность документов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sp>
        <p:nvSpPr>
          <p:cNvPr id="42" name="Google Shape;1603;p105"/>
          <p:cNvSpPr txBox="1">
            <a:spLocks/>
          </p:cNvSpPr>
          <p:nvPr/>
        </p:nvSpPr>
        <p:spPr>
          <a:xfrm>
            <a:off x="5865138" y="4447615"/>
            <a:ext cx="1958738" cy="990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ts val="1700"/>
              </a:lnSpc>
            </a:pPr>
            <a:r>
              <a:rPr lang="ru-RU" sz="1800" spc="220" dirty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Экспертная группа </a:t>
            </a:r>
            <a:endParaRPr lang="ru-RU" sz="1800" spc="220" dirty="0" smtClean="0">
              <a:solidFill>
                <a:srgbClr val="002060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  <a:sym typeface="Montserrat"/>
            </a:endParaRP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экспертиза 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документов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sp>
        <p:nvSpPr>
          <p:cNvPr id="43" name="Google Shape;1603;p105"/>
          <p:cNvSpPr txBox="1">
            <a:spLocks/>
          </p:cNvSpPr>
          <p:nvPr/>
        </p:nvSpPr>
        <p:spPr>
          <a:xfrm>
            <a:off x="9162480" y="4003465"/>
            <a:ext cx="2324557" cy="1370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800" spc="220" dirty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Коллегия ЕЭК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проект решения Совета ЕЭК 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о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предоставлении </a:t>
            </a: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субсидии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sp>
        <p:nvSpPr>
          <p:cNvPr id="44" name="Google Shape;1603;p105"/>
          <p:cNvSpPr txBox="1">
            <a:spLocks/>
          </p:cNvSpPr>
          <p:nvPr/>
        </p:nvSpPr>
        <p:spPr>
          <a:xfrm>
            <a:off x="9241170" y="3057661"/>
            <a:ext cx="2470198" cy="1112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800" spc="220" dirty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Совет ЕЭК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решение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о предоставлении </a:t>
            </a: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субсидии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9812556" y="1349923"/>
            <a:ext cx="2151380" cy="1666835"/>
            <a:chOff x="10019676" y="1351241"/>
            <a:chExt cx="2151380" cy="1666835"/>
          </a:xfrm>
        </p:grpSpPr>
        <p:sp>
          <p:nvSpPr>
            <p:cNvPr id="78" name="Скругленный прямоугольник 77"/>
            <p:cNvSpPr/>
            <p:nvPr/>
          </p:nvSpPr>
          <p:spPr>
            <a:xfrm>
              <a:off x="10073450" y="1373390"/>
              <a:ext cx="2067749" cy="1644686"/>
            </a:xfrm>
            <a:prstGeom prst="roundRect">
              <a:avLst/>
            </a:prstGeom>
            <a:solidFill>
              <a:srgbClr val="C7CEDC">
                <a:alpha val="69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endParaRPr lang="ru-RU" sz="2400">
                <a:solidFill>
                  <a:schemeClr val="bg1"/>
                </a:solidFill>
                <a:latin typeface="Teko" panose="020B0604020202020204" charset="0"/>
                <a:ea typeface="Teko"/>
                <a:cs typeface="Teko" panose="020B0604020202020204" charset="0"/>
              </a:endParaRP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10019676" y="1351241"/>
              <a:ext cx="2151380" cy="1506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1900"/>
                </a:lnSpc>
                <a:defRPr/>
              </a:pPr>
              <a:r>
                <a:rPr lang="ru-RU" b="1" spc="2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4.Подписание соглашения с финансовой организацией </a:t>
              </a:r>
            </a:p>
            <a:p>
              <a:pPr lvl="0" algn="ctr">
                <a:lnSpc>
                  <a:spcPct val="102299"/>
                </a:lnSpc>
                <a:defRPr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о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предоставлении субсидии 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(ЕЭК и фин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. организация</a:t>
              </a:r>
              <a:r>
                <a:rPr lang="ru-RU" sz="12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)</a:t>
              </a:r>
            </a:p>
          </p:txBody>
        </p:sp>
      </p:grpSp>
      <p:sp>
        <p:nvSpPr>
          <p:cNvPr id="61" name="Кольцо 60"/>
          <p:cNvSpPr/>
          <p:nvPr/>
        </p:nvSpPr>
        <p:spPr>
          <a:xfrm>
            <a:off x="4589604" y="3229341"/>
            <a:ext cx="373280" cy="374843"/>
          </a:xfrm>
          <a:prstGeom prst="donut">
            <a:avLst/>
          </a:prstGeom>
          <a:solidFill>
            <a:srgbClr val="8099C6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64" name="Кольцо 63"/>
          <p:cNvSpPr/>
          <p:nvPr/>
        </p:nvSpPr>
        <p:spPr>
          <a:xfrm>
            <a:off x="5169574" y="4492629"/>
            <a:ext cx="373280" cy="374843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74" name="Кольцо 73"/>
          <p:cNvSpPr/>
          <p:nvPr/>
        </p:nvSpPr>
        <p:spPr>
          <a:xfrm>
            <a:off x="6142501" y="5365848"/>
            <a:ext cx="233919" cy="234898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75" name="Кольцо 74"/>
          <p:cNvSpPr/>
          <p:nvPr/>
        </p:nvSpPr>
        <p:spPr>
          <a:xfrm>
            <a:off x="9257925" y="2824313"/>
            <a:ext cx="405939" cy="386184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76" name="Кольцо 75"/>
          <p:cNvSpPr/>
          <p:nvPr/>
        </p:nvSpPr>
        <p:spPr>
          <a:xfrm>
            <a:off x="9853758" y="949441"/>
            <a:ext cx="373280" cy="374843"/>
          </a:xfrm>
          <a:prstGeom prst="donut">
            <a:avLst/>
          </a:prstGeom>
          <a:solidFill>
            <a:srgbClr val="002060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77" name="Кольцо 76"/>
          <p:cNvSpPr/>
          <p:nvPr/>
        </p:nvSpPr>
        <p:spPr>
          <a:xfrm>
            <a:off x="8987258" y="4492826"/>
            <a:ext cx="233919" cy="234898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27" name="Кольцо 26"/>
          <p:cNvSpPr/>
          <p:nvPr/>
        </p:nvSpPr>
        <p:spPr>
          <a:xfrm>
            <a:off x="7434909" y="5402040"/>
            <a:ext cx="233919" cy="234898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28" name="Google Shape;1603;p105"/>
          <p:cNvSpPr txBox="1">
            <a:spLocks/>
          </p:cNvSpPr>
          <p:nvPr/>
        </p:nvSpPr>
        <p:spPr>
          <a:xfrm>
            <a:off x="7629179" y="5414667"/>
            <a:ext cx="2652253" cy="1043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ts val="1700"/>
              </a:lnSpc>
            </a:pPr>
            <a:r>
              <a:rPr lang="ru-RU" sz="1800" spc="220" dirty="0" smtClean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Консультативный комитет по промышленности 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рекомендация для вынесения на рассмотрение Коллегии ЕЭК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4985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883542" y="323805"/>
            <a:ext cx="8123771" cy="6311412"/>
            <a:chOff x="3883542" y="323805"/>
            <a:chExt cx="8123771" cy="6311412"/>
          </a:xfrm>
        </p:grpSpPr>
        <p:sp>
          <p:nvSpPr>
            <p:cNvPr id="16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9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2024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00189"/>
            <a:ext cx="375728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ОТЧЕТНОСТЬ </a:t>
            </a:r>
          </a:p>
          <a:p>
            <a:pPr algn="r"/>
            <a:endParaRPr lang="ru-RU" sz="3200" b="1" spc="300" dirty="0" smtClean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КОНТРОЛЬ </a:t>
            </a:r>
          </a:p>
          <a:p>
            <a:pPr algn="r"/>
            <a:endParaRPr lang="ru-RU" sz="3200" b="1" spc="300" dirty="0" smtClean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ОБЯЗАТЕЛЬСТВА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363536" y="806984"/>
            <a:ext cx="7264657" cy="5345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lvl="0" indent="-92075" algn="just">
              <a:buFont typeface="Arial" panose="020B0604020202020204" pitchFamily="34" charset="0"/>
              <a:buChar char="•"/>
            </a:pP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ЗАЁМЩИК:</a:t>
            </a:r>
          </a:p>
          <a:p>
            <a:pPr lvl="0" algn="just"/>
            <a:r>
              <a:rPr lang="ru-RU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Заемщик предоставляет отчеты в финансовую организацию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 далее финансовая организация в ЕЭК ежеквартально предоставляет: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отчет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 ходе реализации кооперационного проекта;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данные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 выполнении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заемщиком финансовых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обязательств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по кредитному договору;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подтверждение</a:t>
            </a:r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соответствия заемщика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требованиям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подтверждение</a:t>
            </a:r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соответствия кооперационного проекта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критериям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отбора.</a:t>
            </a:r>
            <a:endParaRPr lang="ru-RU" sz="16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b="1" spc="-20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БАНК/ФИНАНСОВАЯ </a:t>
            </a: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ОРГАНИЗАЦИЯ</a:t>
            </a:r>
            <a:r>
              <a:rPr lang="ru-RU" b="1" spc="-20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:</a:t>
            </a:r>
          </a:p>
          <a:p>
            <a:pPr lvl="0" algn="just"/>
            <a:r>
              <a:rPr lang="ru-RU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Контроль 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 реализацией проекта </a:t>
            </a:r>
            <a:r>
              <a:rPr lang="ru-RU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осуществляет финансовая </a:t>
            </a:r>
            <a:r>
              <a:rPr lang="ru-RU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организация, </a:t>
            </a:r>
            <a:r>
              <a:rPr lang="ru-RU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она </a:t>
            </a:r>
            <a:r>
              <a:rPr lang="ru-RU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обязуется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: 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обеспечить</a:t>
            </a:r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соблюдение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соответствия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кооперационных проектов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критериям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их отбора;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контролировать</a:t>
            </a:r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соответствие заемщика требованиям;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осуществлять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контроль за целевым расходованием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заемщиком средств кредита.</a:t>
            </a:r>
          </a:p>
          <a:p>
            <a:pPr lvl="0" algn="just"/>
            <a:endParaRPr lang="ru-RU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ЕВРАЗИЙСКЯ  ЭКОНОМИЧЕСКАЯ  КОМИССИЯ:</a:t>
            </a:r>
          </a:p>
          <a:p>
            <a:pPr algn="just"/>
            <a:r>
              <a:rPr lang="ru-RU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Мониторинг 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осуществляется</a:t>
            </a:r>
            <a:r>
              <a:rPr lang="ru-RU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Комиссией на основании отчетов </a:t>
            </a:r>
            <a:r>
              <a:rPr lang="ru-RU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 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финансовой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1895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18167</TotalTime>
  <Words>1912</Words>
  <Application>Microsoft Office PowerPoint</Application>
  <PresentationFormat>Произвольный</PresentationFormat>
  <Paragraphs>570</Paragraphs>
  <Slides>15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Кобелева Татьяна Эдуардовна</dc:creator>
  <cp:lastModifiedBy>Мерзлов Дмитрий Евгеньевич</cp:lastModifiedBy>
  <cp:revision>1010</cp:revision>
  <cp:lastPrinted>2024-07-04T06:44:17Z</cp:lastPrinted>
  <dcterms:created xsi:type="dcterms:W3CDTF">2023-05-26T08:40:27Z</dcterms:created>
  <dcterms:modified xsi:type="dcterms:W3CDTF">2024-07-04T07:08:14Z</dcterms:modified>
</cp:coreProperties>
</file>